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 id="2147483698" r:id="rId6"/>
  </p:sldMasterIdLst>
  <p:notesMasterIdLst>
    <p:notesMasterId r:id="rId40"/>
  </p:notesMasterIdLst>
  <p:handoutMasterIdLst>
    <p:handoutMasterId r:id="rId41"/>
  </p:handoutMasterIdLst>
  <p:sldIdLst>
    <p:sldId id="257" r:id="rId7"/>
    <p:sldId id="11736" r:id="rId8"/>
    <p:sldId id="491" r:id="rId9"/>
    <p:sldId id="11818" r:id="rId10"/>
    <p:sldId id="451" r:id="rId11"/>
    <p:sldId id="260" r:id="rId12"/>
    <p:sldId id="11815" r:id="rId13"/>
    <p:sldId id="11727" r:id="rId14"/>
    <p:sldId id="496" r:id="rId15"/>
    <p:sldId id="282" r:id="rId16"/>
    <p:sldId id="283" r:id="rId17"/>
    <p:sldId id="449" r:id="rId18"/>
    <p:sldId id="11828" r:id="rId19"/>
    <p:sldId id="11606" r:id="rId20"/>
    <p:sldId id="11605" r:id="rId21"/>
    <p:sldId id="11604" r:id="rId22"/>
    <p:sldId id="11733" r:id="rId23"/>
    <p:sldId id="11827" r:id="rId24"/>
    <p:sldId id="390" r:id="rId25"/>
    <p:sldId id="428" r:id="rId26"/>
    <p:sldId id="11734" r:id="rId27"/>
    <p:sldId id="452" r:id="rId28"/>
    <p:sldId id="296" r:id="rId29"/>
    <p:sldId id="11686" r:id="rId30"/>
    <p:sldId id="309" r:id="rId31"/>
    <p:sldId id="11826" r:id="rId32"/>
    <p:sldId id="313" r:id="rId33"/>
    <p:sldId id="11814" r:id="rId34"/>
    <p:sldId id="445" r:id="rId35"/>
    <p:sldId id="11701" r:id="rId36"/>
    <p:sldId id="11817" r:id="rId37"/>
    <p:sldId id="11702" r:id="rId38"/>
    <p:sldId id="443" r:id="rId3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D5E0A-4813-EE1E-9475-CFC5358F20F4}" name="Rutkowski, Beth" initials="BR" userId="S::BRutkowski@PENSIONS.ORG::2a436a96-394f-49f9-95a9-a15708e1fb56" providerId="AD"/>
  <p188:author id="{8291CF10-F2C1-32A0-B688-7CC257F8F1A0}" name="Buonincontri, Monica" initials="BM" userId="S::mbuonincontri@pensions.org::95fc996b-093c-4b43-8020-9c177825e66c" providerId="AD"/>
  <p188:author id="{F1E88912-1C7B-E127-FC3E-D90018ACC60B}" name="Hansen, Heath" initials="HH" userId="S::HHansen@PENSIONS.ORG::6e3c7c96-ea64-4814-a4de-9efb9707521b" providerId="AD"/>
  <p188:author id="{86A1CA1C-A196-4EBA-61D6-FBF7F50E1872}" name="Mertz, Paul" initials="PM" userId="S::PMertz@pensions.org::057668df-8c4f-492a-bdf1-e8f434622c51" providerId="AD"/>
  <p188:author id="{40C99E1D-B4DB-C216-1A79-B7460E41E899}" name="Milone, Laurie" initials="ML" userId="S::lmilone@pensions.org::e639437b-0099-400b-ad6d-49710460783d" providerId="AD"/>
  <p188:author id="{0FD35F21-5790-5F98-C3D9-7769FC58F5A0}" name="Buonincontri, Monica" initials="MB" userId="S::MBuonincontri@PENSIONS.ORG::95fc996b-093c-4b43-8020-9c177825e66c" providerId="AD"/>
  <p188:author id="{55BB152E-5F53-114E-E743-8DB03887FBBE}" name="Simmons, Aki Marqua" initials="AS" userId="S::AMSimmons@PENSIONS.ORG::74270b08-6b0a-44f0-b9dd-24ee48a728d0" providerId="AD"/>
  <p188:author id="{8CFD3333-DF0E-7766-293A-A7A3C919DA34}" name="Edwards, Keith" initials="EK" userId="S::kedwards@pensions.org::930d84a5-1a0c-4f17-89e4-d0fa3db32ae3" providerId="AD"/>
  <p188:author id="{FBD5FD33-F061-E57C-299D-A28EBEB655D7}" name="DePaul, John" initials="DJ" userId="S::jdepaul@pensions.org::b0a3bd5f-7b43-4efc-9dd2-1749b198fed8" providerId="AD"/>
  <p188:author id="{E56ED33B-C67B-B283-8CD4-EFEB13F6B125}" name="Toole, Janet" initials="TJ" userId="S::jtoole@pensions.org::122f3857-e9f4-4386-a844-c0df001af9d0" providerId="AD"/>
  <p188:author id="{80C6FB42-55D3-AC02-2809-F8BA3C9FB708}" name="Cato, Laurie" initials="CL" userId="S::lcato@pensions.org::aaf40865-113c-4576-8577-f897470b7079" providerId="AD"/>
  <p188:author id="{7AD37148-2F46-3B36-97FC-5EB8B119D549}" name="Reisner, Martha" initials="MR" userId="S::MReisner@PENSIONS.ORG::962b8b50-6c5c-4d3c-b78e-d8eb21c2899c" providerId="AD"/>
  <p188:author id="{3B12714D-9142-A4F5-5D2A-9A0959A5C9D1}" name="Rutkowski, Beth" initials="RB" userId="S::brutkowski@pensions.org::2a436a96-394f-49f9-95a9-a15708e1fb56" providerId="AD"/>
  <p188:author id="{B42C9E6C-3D2B-462F-1E97-0E08EFA18AD4}" name="Cato, Laurie" initials="LC" userId="S::LCato@pensions.org::aaf40865-113c-4576-8577-f897470b7079" providerId="AD"/>
  <p188:author id="{F53AF873-1567-07D1-0ED7-E44B164F1395}" name="Cunningham, Melissa" initials="MC" userId="S::MCunningham@pensions.org::3f368df7-2b61-4a77-9eab-e46bff244dbc" providerId="AD"/>
  <p188:author id="{A1997782-9D71-A665-83CF-E9B2779D692B}" name="Wingert, Keira" initials="WK" userId="S::kwingert@pensions.org::4e3cf64f-5348-4b84-b854-0b00e849d445" providerId="AD"/>
  <p188:author id="{7C95289E-1271-9ECF-1FB8-3D6B37447E8B}" name="Holzem, Kathleen" initials="KH" userId="S::KHolzem@pensions.org::30e955d8-ced9-4ef6-b556-4f293fae0071" providerId="AD"/>
  <p188:author id="{0121689E-2A4B-1EC6-D85D-C8B3DA43B4ED}" name="Reisner, Martha" initials="RM" userId="S::mreisner@pensions.org::962b8b50-6c5c-4d3c-b78e-d8eb21c2899c" providerId="AD"/>
  <p188:author id="{A64A08A5-CCEB-3583-7E92-6994E05F18AF}" name="Racek, Alexis" initials="AR" userId="S::ARacek@PENSIONS.ORG::99744fb3-13be-4c6a-ac27-2b037728df29" providerId="AD"/>
  <p188:author id="{99897AA9-D4CD-5EDD-8F65-434D8145FBD1}" name="Reisner, Martha" initials="" userId="S::MReisner@pensions.org::962b8b50-6c5c-4d3c-b78e-d8eb21c2899c" providerId="AD"/>
  <p188:author id="{66FC4EB8-7873-46F3-BF57-F63C85F2BE45}" name="Hansen, Heath" initials="HH" userId="S::hhansen@pensions.org::6e3c7c96-ea64-4814-a4de-9efb9707521b" providerId="AD"/>
  <p188:author id="{587E8ABC-1475-9D8E-5030-046DFEA1C6B2}" name="Holzem, Kathleen" initials="HK" userId="S::kholzem@pensions.org::30e955d8-ced9-4ef6-b556-4f293fae0071" providerId="AD"/>
  <p188:author id="{AB0363C2-37FF-40AD-98FB-96487438C7DC}" name="Carr, Leonna" initials="" userId="S::LCarr@pensions.org::93165c6b-a504-4b81-8e88-832be78a4705" providerId="AD"/>
  <p188:author id="{3C0CF7DA-9129-2F25-F2BB-9C5E4945A8DA}" name="Hadden, Janet" initials="JH" userId="S::JMHadden@PENSIONS.ORG::f9357051-05e8-446e-9e5a-4363ca87de17" providerId="AD"/>
  <p188:author id="{C9D0B1DD-424F-6DB4-9EF0-E807FEFDCE23}" name="Carr, Leonna" initials="CL" userId="S::lcarr@pensions.org::93165c6b-a504-4b81-8e88-832be78a4705" providerId="AD"/>
  <p188:author id="{6A805CE3-DB6A-ABF0-86CF-862FAC2D3D8D}" name="Simmons, Aki Marqua" initials="SM" userId="S::amsimmons@pensions.org::74270b08-6b0a-44f0-b9dd-24ee48a728d0" providerId="AD"/>
  <p188:author id="{5A9567E4-C84C-8ABE-E8C7-0ABB2A0FF100}" name="Laubach, Heidi" initials="HL" userId="S::HLaubach@PENSIONS.ORG::9356451c-e7f7-40fe-8917-106dc98bd775" providerId="AD"/>
  <p188:author id="{2F1880EA-6F68-AC58-724A-3F7A73BC0930}" name="Daveler, Jane" initials="DJ" userId="S::jdaveler@pensions.org::22abf5c5-6092-4277-a027-ba1dfcda2f1a" providerId="AD"/>
  <p188:author id="{C77AAFEA-EAC1-ED4F-619E-31931C6A8E86}" name="Castillo, Sharon" initials="CS" userId="S::scastillo@pensions.org::3b761e7a-b29c-44fe-858a-b7066fcaba73" providerId="AD"/>
  <p188:author id="{B5B79BEF-B058-2671-21F3-A741BA66D085}" name="Wesson, Vivian" initials="WV" userId="S::vwesson@pensions.org::3848147a-2bc6-4764-a2bf-c15ec1d128b1" providerId="AD"/>
  <p188:author id="{2E00E2F5-7CD8-FBFB-F414-CC95266CB3D2}" name="Daveler, Jane" initials="JD" userId="S::JDaveler@PENSIONS.ORG::22abf5c5-6092-4277-a027-ba1dfcda2f1a" providerId="AD"/>
  <p188:author id="{9278E6F5-07F9-587A-EC94-9D2B51918493}" name="Matekovic, John" initials="MJ" userId="S::jmatekovic@pensions.org::072afc3c-ad48-41b2-acbb-1746c79b06d9" providerId="AD"/>
  <p188:author id="{1DB4B6F7-A288-B662-BF7B-67706EA8880A}" name="Lyons, Chris" initials="CL" userId="S::CLyons@PENSIONS.ORG::79d2dfb8-0d22-463a-b090-35eda811df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23A6E1"/>
    <a:srgbClr val="3A3A3A"/>
    <a:srgbClr val="DD1A24"/>
    <a:srgbClr val="003276"/>
    <a:srgbClr val="E6F6FA"/>
    <a:srgbClr val="0369BC"/>
    <a:srgbClr val="C1E9F4"/>
    <a:srgbClr val="003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66667" autoAdjust="0"/>
  </p:normalViewPr>
  <p:slideViewPr>
    <p:cSldViewPr snapToGrid="0">
      <p:cViewPr varScale="1">
        <p:scale>
          <a:sx n="81" d="100"/>
          <a:sy n="81" d="100"/>
        </p:scale>
        <p:origin x="2016" y="48"/>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off, Andreas" userId="8dfd222a-1977-4c8b-8060-e6fd4196c11d" providerId="ADAL" clId="{AFFD0235-9646-4137-A811-13D51A5694EB}"/>
    <pc:docChg chg="delSld modSld delMainMaster">
      <pc:chgData name="Ruoff, Andreas" userId="8dfd222a-1977-4c8b-8060-e6fd4196c11d" providerId="ADAL" clId="{AFFD0235-9646-4137-A811-13D51A5694EB}" dt="2025-10-02T13:00:57.546" v="37" actId="47"/>
      <pc:docMkLst>
        <pc:docMk/>
      </pc:docMkLst>
      <pc:sldChg chg="modNotesTx">
        <pc:chgData name="Ruoff, Andreas" userId="8dfd222a-1977-4c8b-8060-e6fd4196c11d" providerId="ADAL" clId="{AFFD0235-9646-4137-A811-13D51A5694EB}" dt="2025-10-02T12:59:11.108" v="7" actId="6549"/>
        <pc:sldMkLst>
          <pc:docMk/>
          <pc:sldMk cId="0" sldId="260"/>
        </pc:sldMkLst>
      </pc:sldChg>
      <pc:sldChg chg="del">
        <pc:chgData name="Ruoff, Andreas" userId="8dfd222a-1977-4c8b-8060-e6fd4196c11d" providerId="ADAL" clId="{AFFD0235-9646-4137-A811-13D51A5694EB}" dt="2025-10-02T12:58:48.062" v="0" actId="47"/>
        <pc:sldMkLst>
          <pc:docMk/>
          <pc:sldMk cId="1896919740" sldId="267"/>
        </pc:sldMkLst>
      </pc:sldChg>
      <pc:sldChg chg="modNotesTx">
        <pc:chgData name="Ruoff, Andreas" userId="8dfd222a-1977-4c8b-8060-e6fd4196c11d" providerId="ADAL" clId="{AFFD0235-9646-4137-A811-13D51A5694EB}" dt="2025-10-02T12:59:39.768" v="11" actId="6549"/>
        <pc:sldMkLst>
          <pc:docMk/>
          <pc:sldMk cId="0" sldId="282"/>
        </pc:sldMkLst>
      </pc:sldChg>
      <pc:sldChg chg="modNotesTx">
        <pc:chgData name="Ruoff, Andreas" userId="8dfd222a-1977-4c8b-8060-e6fd4196c11d" providerId="ADAL" clId="{AFFD0235-9646-4137-A811-13D51A5694EB}" dt="2025-10-02T12:59:42.852" v="12" actId="6549"/>
        <pc:sldMkLst>
          <pc:docMk/>
          <pc:sldMk cId="0" sldId="283"/>
        </pc:sldMkLst>
      </pc:sldChg>
      <pc:sldChg chg="modNotesTx">
        <pc:chgData name="Ruoff, Andreas" userId="8dfd222a-1977-4c8b-8060-e6fd4196c11d" providerId="ADAL" clId="{AFFD0235-9646-4137-A811-13D51A5694EB}" dt="2025-10-02T13:00:29.939" v="25" actId="6549"/>
        <pc:sldMkLst>
          <pc:docMk/>
          <pc:sldMk cId="3834961209" sldId="296"/>
        </pc:sldMkLst>
      </pc:sldChg>
      <pc:sldChg chg="modNotesTx">
        <pc:chgData name="Ruoff, Andreas" userId="8dfd222a-1977-4c8b-8060-e6fd4196c11d" providerId="ADAL" clId="{AFFD0235-9646-4137-A811-13D51A5694EB}" dt="2025-10-02T13:00:39.443" v="29" actId="6549"/>
        <pc:sldMkLst>
          <pc:docMk/>
          <pc:sldMk cId="0" sldId="309"/>
        </pc:sldMkLst>
      </pc:sldChg>
      <pc:sldChg chg="modNotesTx">
        <pc:chgData name="Ruoff, Andreas" userId="8dfd222a-1977-4c8b-8060-e6fd4196c11d" providerId="ADAL" clId="{AFFD0235-9646-4137-A811-13D51A5694EB}" dt="2025-10-02T13:00:44.898" v="31" actId="6549"/>
        <pc:sldMkLst>
          <pc:docMk/>
          <pc:sldMk cId="0" sldId="313"/>
        </pc:sldMkLst>
      </pc:sldChg>
      <pc:sldChg chg="modNotesTx">
        <pc:chgData name="Ruoff, Andreas" userId="8dfd222a-1977-4c8b-8060-e6fd4196c11d" providerId="ADAL" clId="{AFFD0235-9646-4137-A811-13D51A5694EB}" dt="2025-10-02T13:00:08.908" v="20" actId="6549"/>
        <pc:sldMkLst>
          <pc:docMk/>
          <pc:sldMk cId="3660550823" sldId="390"/>
        </pc:sldMkLst>
      </pc:sldChg>
      <pc:sldChg chg="del">
        <pc:chgData name="Ruoff, Andreas" userId="8dfd222a-1977-4c8b-8060-e6fd4196c11d" providerId="ADAL" clId="{AFFD0235-9646-4137-A811-13D51A5694EB}" dt="2025-10-02T12:58:49.017" v="1" actId="47"/>
        <pc:sldMkLst>
          <pc:docMk/>
          <pc:sldMk cId="22790195" sldId="413"/>
        </pc:sldMkLst>
      </pc:sldChg>
      <pc:sldChg chg="modNotesTx">
        <pc:chgData name="Ruoff, Andreas" userId="8dfd222a-1977-4c8b-8060-e6fd4196c11d" providerId="ADAL" clId="{AFFD0235-9646-4137-A811-13D51A5694EB}" dt="2025-10-02T13:00:13.225" v="21" actId="6549"/>
        <pc:sldMkLst>
          <pc:docMk/>
          <pc:sldMk cId="4174977687" sldId="428"/>
        </pc:sldMkLst>
      </pc:sldChg>
      <pc:sldChg chg="modNotesTx">
        <pc:chgData name="Ruoff, Andreas" userId="8dfd222a-1977-4c8b-8060-e6fd4196c11d" providerId="ADAL" clId="{AFFD0235-9646-4137-A811-13D51A5694EB}" dt="2025-10-02T13:00:56.069" v="36" actId="6549"/>
        <pc:sldMkLst>
          <pc:docMk/>
          <pc:sldMk cId="2444795453" sldId="443"/>
        </pc:sldMkLst>
      </pc:sldChg>
      <pc:sldChg chg="modNotesTx">
        <pc:chgData name="Ruoff, Andreas" userId="8dfd222a-1977-4c8b-8060-e6fd4196c11d" providerId="ADAL" clId="{AFFD0235-9646-4137-A811-13D51A5694EB}" dt="2025-10-02T13:00:48.292" v="32" actId="6549"/>
        <pc:sldMkLst>
          <pc:docMk/>
          <pc:sldMk cId="807400878" sldId="445"/>
        </pc:sldMkLst>
      </pc:sldChg>
      <pc:sldChg chg="modNotesTx">
        <pc:chgData name="Ruoff, Andreas" userId="8dfd222a-1977-4c8b-8060-e6fd4196c11d" providerId="ADAL" clId="{AFFD0235-9646-4137-A811-13D51A5694EB}" dt="2025-10-02T12:59:47.334" v="13" actId="6549"/>
        <pc:sldMkLst>
          <pc:docMk/>
          <pc:sldMk cId="3949725766" sldId="449"/>
        </pc:sldMkLst>
      </pc:sldChg>
      <pc:sldChg chg="modNotesTx">
        <pc:chgData name="Ruoff, Andreas" userId="8dfd222a-1977-4c8b-8060-e6fd4196c11d" providerId="ADAL" clId="{AFFD0235-9646-4137-A811-13D51A5694EB}" dt="2025-10-02T12:59:06.941" v="6" actId="6549"/>
        <pc:sldMkLst>
          <pc:docMk/>
          <pc:sldMk cId="591271971" sldId="451"/>
        </pc:sldMkLst>
      </pc:sldChg>
      <pc:sldChg chg="modNotesTx">
        <pc:chgData name="Ruoff, Andreas" userId="8dfd222a-1977-4c8b-8060-e6fd4196c11d" providerId="ADAL" clId="{AFFD0235-9646-4137-A811-13D51A5694EB}" dt="2025-10-02T13:00:21.251" v="23" actId="6549"/>
        <pc:sldMkLst>
          <pc:docMk/>
          <pc:sldMk cId="1373788118" sldId="452"/>
        </pc:sldMkLst>
      </pc:sldChg>
      <pc:sldChg chg="modNotesTx">
        <pc:chgData name="Ruoff, Andreas" userId="8dfd222a-1977-4c8b-8060-e6fd4196c11d" providerId="ADAL" clId="{AFFD0235-9646-4137-A811-13D51A5694EB}" dt="2025-10-02T12:58:59.934" v="3" actId="6549"/>
        <pc:sldMkLst>
          <pc:docMk/>
          <pc:sldMk cId="1968919500" sldId="491"/>
        </pc:sldMkLst>
      </pc:sldChg>
      <pc:sldChg chg="modNotesTx">
        <pc:chgData name="Ruoff, Andreas" userId="8dfd222a-1977-4c8b-8060-e6fd4196c11d" providerId="ADAL" clId="{AFFD0235-9646-4137-A811-13D51A5694EB}" dt="2025-10-02T12:59:34.995" v="10" actId="6549"/>
        <pc:sldMkLst>
          <pc:docMk/>
          <pc:sldMk cId="1680751801" sldId="496"/>
        </pc:sldMkLst>
      </pc:sldChg>
      <pc:sldChg chg="del">
        <pc:chgData name="Ruoff, Andreas" userId="8dfd222a-1977-4c8b-8060-e6fd4196c11d" providerId="ADAL" clId="{AFFD0235-9646-4137-A811-13D51A5694EB}" dt="2025-10-02T13:00:57.546" v="37" actId="47"/>
        <pc:sldMkLst>
          <pc:docMk/>
          <pc:sldMk cId="2724270877" sldId="629"/>
        </pc:sldMkLst>
      </pc:sldChg>
      <pc:sldChg chg="modNotesTx">
        <pc:chgData name="Ruoff, Andreas" userId="8dfd222a-1977-4c8b-8060-e6fd4196c11d" providerId="ADAL" clId="{AFFD0235-9646-4137-A811-13D51A5694EB}" dt="2025-10-02T12:59:57.726" v="17" actId="6549"/>
        <pc:sldMkLst>
          <pc:docMk/>
          <pc:sldMk cId="3853940364" sldId="11604"/>
        </pc:sldMkLst>
      </pc:sldChg>
      <pc:sldChg chg="modNotesTx">
        <pc:chgData name="Ruoff, Andreas" userId="8dfd222a-1977-4c8b-8060-e6fd4196c11d" providerId="ADAL" clId="{AFFD0235-9646-4137-A811-13D51A5694EB}" dt="2025-10-02T12:59:55.071" v="16" actId="6549"/>
        <pc:sldMkLst>
          <pc:docMk/>
          <pc:sldMk cId="3130377274" sldId="11605"/>
        </pc:sldMkLst>
      </pc:sldChg>
      <pc:sldChg chg="modNotesTx">
        <pc:chgData name="Ruoff, Andreas" userId="8dfd222a-1977-4c8b-8060-e6fd4196c11d" providerId="ADAL" clId="{AFFD0235-9646-4137-A811-13D51A5694EB}" dt="2025-10-02T12:59:52.572" v="15" actId="6549"/>
        <pc:sldMkLst>
          <pc:docMk/>
          <pc:sldMk cId="3724390633" sldId="11606"/>
        </pc:sldMkLst>
      </pc:sldChg>
      <pc:sldChg chg="modNotesTx">
        <pc:chgData name="Ruoff, Andreas" userId="8dfd222a-1977-4c8b-8060-e6fd4196c11d" providerId="ADAL" clId="{AFFD0235-9646-4137-A811-13D51A5694EB}" dt="2025-10-02T13:00:37.441" v="28" actId="5793"/>
        <pc:sldMkLst>
          <pc:docMk/>
          <pc:sldMk cId="4236074708" sldId="11686"/>
        </pc:sldMkLst>
      </pc:sldChg>
      <pc:sldChg chg="modNotesTx">
        <pc:chgData name="Ruoff, Andreas" userId="8dfd222a-1977-4c8b-8060-e6fd4196c11d" providerId="ADAL" clId="{AFFD0235-9646-4137-A811-13D51A5694EB}" dt="2025-10-02T13:00:50.250" v="33" actId="6549"/>
        <pc:sldMkLst>
          <pc:docMk/>
          <pc:sldMk cId="2711405369" sldId="11701"/>
        </pc:sldMkLst>
      </pc:sldChg>
      <pc:sldChg chg="modNotesTx">
        <pc:chgData name="Ruoff, Andreas" userId="8dfd222a-1977-4c8b-8060-e6fd4196c11d" providerId="ADAL" clId="{AFFD0235-9646-4137-A811-13D51A5694EB}" dt="2025-10-02T13:00:53.779" v="35" actId="6549"/>
        <pc:sldMkLst>
          <pc:docMk/>
          <pc:sldMk cId="0" sldId="11702"/>
        </pc:sldMkLst>
      </pc:sldChg>
      <pc:sldChg chg="modNotesTx">
        <pc:chgData name="Ruoff, Andreas" userId="8dfd222a-1977-4c8b-8060-e6fd4196c11d" providerId="ADAL" clId="{AFFD0235-9646-4137-A811-13D51A5694EB}" dt="2025-10-02T12:59:27.778" v="9" actId="6549"/>
        <pc:sldMkLst>
          <pc:docMk/>
          <pc:sldMk cId="1153423388" sldId="11727"/>
        </pc:sldMkLst>
      </pc:sldChg>
      <pc:sldChg chg="modNotesTx">
        <pc:chgData name="Ruoff, Andreas" userId="8dfd222a-1977-4c8b-8060-e6fd4196c11d" providerId="ADAL" clId="{AFFD0235-9646-4137-A811-13D51A5694EB}" dt="2025-10-02T13:00:02.845" v="18" actId="6549"/>
        <pc:sldMkLst>
          <pc:docMk/>
          <pc:sldMk cId="1097088633" sldId="11733"/>
        </pc:sldMkLst>
      </pc:sldChg>
      <pc:sldChg chg="modNotesTx">
        <pc:chgData name="Ruoff, Andreas" userId="8dfd222a-1977-4c8b-8060-e6fd4196c11d" providerId="ADAL" clId="{AFFD0235-9646-4137-A811-13D51A5694EB}" dt="2025-10-02T13:00:19.164" v="22" actId="6549"/>
        <pc:sldMkLst>
          <pc:docMk/>
          <pc:sldMk cId="636865496" sldId="11734"/>
        </pc:sldMkLst>
      </pc:sldChg>
      <pc:sldChg chg="modNotesTx">
        <pc:chgData name="Ruoff, Andreas" userId="8dfd222a-1977-4c8b-8060-e6fd4196c11d" providerId="ADAL" clId="{AFFD0235-9646-4137-A811-13D51A5694EB}" dt="2025-10-02T12:58:55.542" v="2" actId="6549"/>
        <pc:sldMkLst>
          <pc:docMk/>
          <pc:sldMk cId="3855150556" sldId="11736"/>
        </pc:sldMkLst>
      </pc:sldChg>
      <pc:sldChg chg="modNotesTx">
        <pc:chgData name="Ruoff, Andreas" userId="8dfd222a-1977-4c8b-8060-e6fd4196c11d" providerId="ADAL" clId="{AFFD0235-9646-4137-A811-13D51A5694EB}" dt="2025-10-02T12:59:22.601" v="8" actId="6549"/>
        <pc:sldMkLst>
          <pc:docMk/>
          <pc:sldMk cId="0" sldId="11815"/>
        </pc:sldMkLst>
      </pc:sldChg>
      <pc:sldChg chg="modNotesTx">
        <pc:chgData name="Ruoff, Andreas" userId="8dfd222a-1977-4c8b-8060-e6fd4196c11d" providerId="ADAL" clId="{AFFD0235-9646-4137-A811-13D51A5694EB}" dt="2025-10-02T13:00:51.758" v="34" actId="6549"/>
        <pc:sldMkLst>
          <pc:docMk/>
          <pc:sldMk cId="4140034870" sldId="11817"/>
        </pc:sldMkLst>
      </pc:sldChg>
      <pc:sldChg chg="modNotesTx">
        <pc:chgData name="Ruoff, Andreas" userId="8dfd222a-1977-4c8b-8060-e6fd4196c11d" providerId="ADAL" clId="{AFFD0235-9646-4137-A811-13D51A5694EB}" dt="2025-10-02T12:59:01.682" v="4" actId="6549"/>
        <pc:sldMkLst>
          <pc:docMk/>
          <pc:sldMk cId="5908543" sldId="11818"/>
        </pc:sldMkLst>
      </pc:sldChg>
      <pc:sldChg chg="modNotesTx">
        <pc:chgData name="Ruoff, Andreas" userId="8dfd222a-1977-4c8b-8060-e6fd4196c11d" providerId="ADAL" clId="{AFFD0235-9646-4137-A811-13D51A5694EB}" dt="2025-10-02T13:00:42.635" v="30" actId="6549"/>
        <pc:sldMkLst>
          <pc:docMk/>
          <pc:sldMk cId="0" sldId="11826"/>
        </pc:sldMkLst>
      </pc:sldChg>
      <pc:sldChg chg="modNotesTx">
        <pc:chgData name="Ruoff, Andreas" userId="8dfd222a-1977-4c8b-8060-e6fd4196c11d" providerId="ADAL" clId="{AFFD0235-9646-4137-A811-13D51A5694EB}" dt="2025-10-02T13:00:05.133" v="19" actId="6549"/>
        <pc:sldMkLst>
          <pc:docMk/>
          <pc:sldMk cId="2582507598" sldId="11827"/>
        </pc:sldMkLst>
      </pc:sldChg>
      <pc:sldChg chg="modNotesTx">
        <pc:chgData name="Ruoff, Andreas" userId="8dfd222a-1977-4c8b-8060-e6fd4196c11d" providerId="ADAL" clId="{AFFD0235-9646-4137-A811-13D51A5694EB}" dt="2025-10-02T12:59:50.163" v="14" actId="6549"/>
        <pc:sldMkLst>
          <pc:docMk/>
          <pc:sldMk cId="3663550404" sldId="11828"/>
        </pc:sldMkLst>
      </pc:sldChg>
      <pc:sldMasterChg chg="del delSldLayout">
        <pc:chgData name="Ruoff, Andreas" userId="8dfd222a-1977-4c8b-8060-e6fd4196c11d" providerId="ADAL" clId="{AFFD0235-9646-4137-A811-13D51A5694EB}" dt="2025-10-02T13:00:57.546" v="37" actId="47"/>
        <pc:sldMasterMkLst>
          <pc:docMk/>
          <pc:sldMasterMk cId="220333921" sldId="2147483711"/>
        </pc:sldMasterMkLst>
        <pc:sldLayoutChg chg="del">
          <pc:chgData name="Ruoff, Andreas" userId="8dfd222a-1977-4c8b-8060-e6fd4196c11d" providerId="ADAL" clId="{AFFD0235-9646-4137-A811-13D51A5694EB}" dt="2025-10-02T13:00:57.546" v="37" actId="47"/>
          <pc:sldLayoutMkLst>
            <pc:docMk/>
            <pc:sldMasterMk cId="220333921" sldId="2147483711"/>
            <pc:sldLayoutMk cId="943933576" sldId="2147483712"/>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653676012" sldId="2147483713"/>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2362014632" sldId="2147483714"/>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244721929" sldId="2147483715"/>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436387099" sldId="2147483716"/>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112437008" sldId="2147483717"/>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2226152039" sldId="2147483718"/>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28682165" sldId="2147483719"/>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2248147991" sldId="2147483720"/>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55014302" sldId="2147483721"/>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968837788" sldId="2147483722"/>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281440559" sldId="2147483723"/>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843646780" sldId="2147483724"/>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2821712547" sldId="2147483725"/>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438352592" sldId="2147483726"/>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462465187" sldId="2147483727"/>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688949270" sldId="2147483728"/>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191301359" sldId="2147483729"/>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1447772723" sldId="2147483730"/>
          </pc:sldLayoutMkLst>
        </pc:sldLayoutChg>
        <pc:sldLayoutChg chg="del">
          <pc:chgData name="Ruoff, Andreas" userId="8dfd222a-1977-4c8b-8060-e6fd4196c11d" providerId="ADAL" clId="{AFFD0235-9646-4137-A811-13D51A5694EB}" dt="2025-10-02T13:00:57.546" v="37" actId="47"/>
          <pc:sldLayoutMkLst>
            <pc:docMk/>
            <pc:sldMasterMk cId="220333921" sldId="2147483711"/>
            <pc:sldLayoutMk cId="3217780865" sldId="21474837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3F702F-9AD1-D2F0-82A5-D3FCEBA47ED7}"/>
              </a:ext>
            </a:extLst>
          </p:cNvPr>
          <p:cNvSpPr>
            <a:spLocks noGrp="1"/>
          </p:cNvSpPr>
          <p:nvPr>
            <p:ph type="hdr" sz="quarter"/>
          </p:nvPr>
        </p:nvSpPr>
        <p:spPr>
          <a:xfrm>
            <a:off x="0" y="2"/>
            <a:ext cx="2971800" cy="466434"/>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9A4D709C-8D75-9FCF-DE2B-13F1E1F39B0A}"/>
              </a:ext>
            </a:extLst>
          </p:cNvPr>
          <p:cNvSpPr>
            <a:spLocks noGrp="1"/>
          </p:cNvSpPr>
          <p:nvPr>
            <p:ph type="dt" sz="quarter" idx="1"/>
          </p:nvPr>
        </p:nvSpPr>
        <p:spPr>
          <a:xfrm>
            <a:off x="3884613" y="2"/>
            <a:ext cx="2971800" cy="466434"/>
          </a:xfrm>
          <a:prstGeom prst="rect">
            <a:avLst/>
          </a:prstGeom>
        </p:spPr>
        <p:txBody>
          <a:bodyPr vert="horz" lIns="91440" tIns="45720" rIns="91440" bIns="45720" rtlCol="0"/>
          <a:lstStyle>
            <a:lvl1pPr algn="r">
              <a:defRPr sz="1200"/>
            </a:lvl1pPr>
          </a:lstStyle>
          <a:p>
            <a:fld id="{4384BA7B-0C87-4908-9D64-CDBBA2E55D67}" type="datetimeFigureOut">
              <a:rPr lang="en-US" smtClean="0">
                <a:latin typeface="Arial" panose="020B0604020202020204" pitchFamily="34" charset="0"/>
              </a:rPr>
              <a:t>10/2/2025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7B7932C0-1942-87DC-3EE4-A933A1456F7B}"/>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D61E2C6-0C1D-0F9C-6D40-D3BA9895CA88}"/>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EEF7206-CC59-450A-A459-0B692A7C758F}"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9086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99560" y="24187"/>
            <a:ext cx="2575560" cy="347002"/>
          </a:xfrm>
          <a:prstGeom prst="rect">
            <a:avLst/>
          </a:prstGeom>
        </p:spPr>
        <p:txBody>
          <a:bodyPr vert="horz" lIns="91440" tIns="45720" rIns="91440" bIns="45720" rtlCol="0"/>
          <a:lstStyle>
            <a:lvl1pPr algn="r">
              <a:defRPr sz="1200">
                <a:latin typeface="Arial" panose="020B0604020202020204" pitchFamily="34" charset="0"/>
              </a:defRPr>
            </a:lvl1pPr>
          </a:lstStyle>
          <a:p>
            <a:fld id="{B7268E1E-0E44-426D-905E-8AD9B19D2182}" type="datetimeFigureOut">
              <a:rPr lang="cs-CZ" smtClean="0"/>
              <a:pPr/>
              <a:t>02.10.2025</a:t>
            </a:fld>
            <a:endParaRPr lang="cs-CZ"/>
          </a:p>
        </p:txBody>
      </p:sp>
      <p:sp>
        <p:nvSpPr>
          <p:cNvPr id="8" name="Notes Placeholder 7">
            <a:extLst>
              <a:ext uri="{FF2B5EF4-FFF2-40B4-BE49-F238E27FC236}">
                <a16:creationId xmlns:a16="http://schemas.microsoft.com/office/drawing/2014/main" id="{734BBF34-6A4A-34D6-ACBC-B36293D75792}"/>
              </a:ext>
            </a:extLst>
          </p:cNvPr>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6CAC9C5-2963-0F00-076D-D4D8700E54E8}"/>
              </a:ext>
            </a:extLst>
          </p:cNvPr>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atin typeface="Arial" panose="020B0604020202020204" pitchFamily="34" charset="0"/>
              </a:defRPr>
            </a:lvl1pPr>
          </a:lstStyle>
          <a:p>
            <a:fld id="{47AD7AC8-D585-4CD6-B665-9726485AE5F7}" type="slidenum">
              <a:rPr lang="en-US" smtClean="0"/>
              <a:pPr/>
              <a:t>‹#›</a:t>
            </a:fld>
            <a:endParaRPr lang="en-US"/>
          </a:p>
        </p:txBody>
      </p:sp>
      <p:sp>
        <p:nvSpPr>
          <p:cNvPr id="12" name="Slide Image Placeholder 11">
            <a:extLst>
              <a:ext uri="{FF2B5EF4-FFF2-40B4-BE49-F238E27FC236}">
                <a16:creationId xmlns:a16="http://schemas.microsoft.com/office/drawing/2014/main" id="{879D83F9-9BF6-BF99-A653-042BD16F8402}"/>
              </a:ext>
            </a:extLst>
          </p:cNvPr>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D7AC8-D585-4CD6-B665-9726485AE5F7}" type="slidenum">
              <a:rPr lang="en-US" smtClean="0"/>
              <a:t>1</a:t>
            </a:fld>
            <a:endParaRPr lang="en-US"/>
          </a:p>
        </p:txBody>
      </p:sp>
    </p:spTree>
    <p:extLst>
      <p:ext uri="{BB962C8B-B14F-4D97-AF65-F5344CB8AC3E}">
        <p14:creationId xmlns:p14="http://schemas.microsoft.com/office/powerpoint/2010/main" val="111232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12</a:t>
            </a:fld>
            <a:endParaRPr lang="en-US"/>
          </a:p>
        </p:txBody>
      </p:sp>
    </p:spTree>
    <p:extLst>
      <p:ext uri="{BB962C8B-B14F-4D97-AF65-F5344CB8AC3E}">
        <p14:creationId xmlns:p14="http://schemas.microsoft.com/office/powerpoint/2010/main" val="200661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1F31-A92C-50CB-6CCC-30F0572A7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4F3DE-A8E8-B2DE-4FDC-87A07A1C4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C4F68-FCB0-F803-525A-E90C33E13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957C5F-30A1-A10E-5923-1E30597B49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D7AC8-D585-4CD6-B665-9726485AE5F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9165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31BFB-25E5-41DD-99E5-FEC88356266F}" type="slidenum">
              <a:rPr lang="en-US" smtClean="0"/>
              <a:t>14</a:t>
            </a:fld>
            <a:endParaRPr lang="en-US"/>
          </a:p>
        </p:txBody>
      </p:sp>
    </p:spTree>
    <p:extLst>
      <p:ext uri="{BB962C8B-B14F-4D97-AF65-F5344CB8AC3E}">
        <p14:creationId xmlns:p14="http://schemas.microsoft.com/office/powerpoint/2010/main" val="423188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pPr/>
              <a:t>15</a:t>
            </a:fld>
            <a:endParaRPr lang="en-US"/>
          </a:p>
        </p:txBody>
      </p:sp>
    </p:spTree>
    <p:extLst>
      <p:ext uri="{BB962C8B-B14F-4D97-AF65-F5344CB8AC3E}">
        <p14:creationId xmlns:p14="http://schemas.microsoft.com/office/powerpoint/2010/main" val="318030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pPr/>
              <a:t>16</a:t>
            </a:fld>
            <a:endParaRPr lang="en-US"/>
          </a:p>
        </p:txBody>
      </p:sp>
    </p:spTree>
    <p:extLst>
      <p:ext uri="{BB962C8B-B14F-4D97-AF65-F5344CB8AC3E}">
        <p14:creationId xmlns:p14="http://schemas.microsoft.com/office/powerpoint/2010/main" val="102359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17</a:t>
            </a:fld>
            <a:endParaRPr lang="en-US"/>
          </a:p>
        </p:txBody>
      </p:sp>
    </p:spTree>
    <p:extLst>
      <p:ext uri="{BB962C8B-B14F-4D97-AF65-F5344CB8AC3E}">
        <p14:creationId xmlns:p14="http://schemas.microsoft.com/office/powerpoint/2010/main" val="242333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6943-83CE-2ECB-683F-75636946E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39B22-0BF9-C29D-4166-08B1D0BFC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2DA4D-C9F1-6019-4CEA-EC870108B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2E9F1-FB8D-02DF-9977-DFB673F87D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D7AC8-D585-4CD6-B665-9726485AE5F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8952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54425"/>
          </a:xfrm>
          <a:prstGeom prst="rect">
            <a:avLst/>
          </a:prstGeom>
        </p:spPr>
        <p:txBody>
          <a:bodyPr vert="horz" lIns="93177" tIns="46589" rIns="93177" bIns="46589" rtlCol="0"/>
          <a:lstStyle>
            <a:lvl1pPr algn="l">
              <a:defRPr sz="1200"/>
            </a:lvl1pPr>
          </a:lstStyle>
          <a:p>
            <a:endParaRPr>
              <a:latin typeface="Arial" panose="020B0604020202020204" pitchFamily="34" charset="0"/>
            </a:endParaRPr>
          </a:p>
        </p:txBody>
      </p:sp>
      <p:sp>
        <p:nvSpPr>
          <p:cNvPr id="3" name="Date Placeholder 2"/>
          <p:cNvSpPr>
            <a:spLocks noGrp="1"/>
          </p:cNvSpPr>
          <p:nvPr>
            <p:ph type="dt" idx="1"/>
          </p:nvPr>
        </p:nvSpPr>
        <p:spPr>
          <a:xfrm>
            <a:off x="5295125" y="1"/>
            <a:ext cx="4050453" cy="35442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14575" y="528638"/>
            <a:ext cx="4718050" cy="26543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60476"/>
            <a:ext cx="7477760" cy="3184906"/>
          </a:xfrm>
          <a:prstGeom prst="rect">
            <a:avLst/>
          </a:prstGeom>
        </p:spPr>
        <p:txBody>
          <a:bodyPr vert="horz" lIns="93177" tIns="46589" rIns="93177" bIns="46589" rtlCol="0"/>
          <a:lstStyle/>
          <a:p>
            <a:pPr defTabSz="621213">
              <a:lnSpc>
                <a:spcPts val="3424"/>
              </a:lnSpc>
              <a:defRPr/>
            </a:pPr>
            <a:endParaRPr lang="en-US" dirty="0">
              <a:solidFill>
                <a:srgbClr val="003276"/>
              </a:solidFill>
              <a:latin typeface="Arial" panose="020B0604020202020204" pitchFamily="34" charset="0"/>
              <a:cs typeface="Arial"/>
            </a:endParaRPr>
          </a:p>
        </p:txBody>
      </p:sp>
      <p:sp>
        <p:nvSpPr>
          <p:cNvPr id="6" name="Footer Placeholder 5"/>
          <p:cNvSpPr>
            <a:spLocks noGrp="1"/>
          </p:cNvSpPr>
          <p:nvPr>
            <p:ph type="ftr" sz="quarter" idx="4"/>
          </p:nvPr>
        </p:nvSpPr>
        <p:spPr>
          <a:xfrm>
            <a:off x="0" y="6720954"/>
            <a:ext cx="4050453" cy="352785"/>
          </a:xfrm>
          <a:prstGeom prst="rect">
            <a:avLst/>
          </a:prstGeom>
        </p:spPr>
        <p:txBody>
          <a:bodyPr vert="horz" lIns="93177" tIns="46589" rIns="93177" bIns="46589" rtlCol="0" anchor="b"/>
          <a:lstStyle>
            <a:lvl1pPr algn="l">
              <a:defRPr sz="1200"/>
            </a:lvl1pPr>
          </a:lstStyle>
          <a:p>
            <a:endParaRPr>
              <a:latin typeface="Arial" panose="020B0604020202020204" pitchFamily="34" charset="0"/>
            </a:endParaRPr>
          </a:p>
        </p:txBody>
      </p:sp>
      <p:sp>
        <p:nvSpPr>
          <p:cNvPr id="7" name="Slide Number Placeholder 6"/>
          <p:cNvSpPr>
            <a:spLocks noGrp="1"/>
          </p:cNvSpPr>
          <p:nvPr>
            <p:ph type="sldNum" sz="quarter" idx="5"/>
          </p:nvPr>
        </p:nvSpPr>
        <p:spPr>
          <a:xfrm>
            <a:off x="5295125" y="6720954"/>
            <a:ext cx="4050453" cy="352785"/>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F1F65-DA59-35D6-1C96-74A5EEA59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C7053-93DA-42C8-6A2B-E61BD2013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DBE1C-FA4D-C1A9-B0C6-42E581813E39}"/>
              </a:ext>
            </a:extLst>
          </p:cNvPr>
          <p:cNvSpPr>
            <a:spLocks noGrp="1"/>
          </p:cNvSpPr>
          <p:nvPr>
            <p:ph type="body" idx="1"/>
          </p:nvPr>
        </p:nvSpPr>
        <p:spPr/>
        <p:txBody>
          <a:bodyPr/>
          <a:lstStyle/>
          <a:p>
            <a:pPr marL="0" marR="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24DAF75-BF59-BB8D-1CBA-78A5325E9F71}"/>
              </a:ext>
            </a:extLst>
          </p:cNvPr>
          <p:cNvSpPr>
            <a:spLocks noGrp="1"/>
          </p:cNvSpPr>
          <p:nvPr>
            <p:ph type="sldNum" sz="quarter" idx="5"/>
          </p:nvPr>
        </p:nvSpPr>
        <p:spPr/>
        <p:txBody>
          <a:bodyPr/>
          <a:lstStyle/>
          <a:p>
            <a:fld id="{47AD7AC8-D585-4CD6-B665-9726485AE5F7}" type="slidenum">
              <a:rPr lang="en-US" smtClean="0"/>
              <a:t>2</a:t>
            </a:fld>
            <a:endParaRPr lang="en-US"/>
          </a:p>
        </p:txBody>
      </p:sp>
    </p:spTree>
    <p:extLst>
      <p:ext uri="{BB962C8B-B14F-4D97-AF65-F5344CB8AC3E}">
        <p14:creationId xmlns:p14="http://schemas.microsoft.com/office/powerpoint/2010/main" val="338173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20</a:t>
            </a:fld>
            <a:endParaRPr lang="en-US"/>
          </a:p>
        </p:txBody>
      </p:sp>
    </p:spTree>
    <p:extLst>
      <p:ext uri="{BB962C8B-B14F-4D97-AF65-F5344CB8AC3E}">
        <p14:creationId xmlns:p14="http://schemas.microsoft.com/office/powerpoint/2010/main" val="8625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0453" cy="354425"/>
          </a:xfrm>
          <a:prstGeom prst="rect">
            <a:avLst/>
          </a:prstGeom>
        </p:spPr>
        <p:txBody>
          <a:bodyPr vert="horz" lIns="93177" tIns="46589" rIns="93177" bIns="46589" rtlCol="0"/>
          <a:lstStyle>
            <a:lvl1pPr algn="l">
              <a:defRPr sz="1200"/>
            </a:lvl1pPr>
          </a:lstStyle>
          <a:p>
            <a:endParaRPr>
              <a:latin typeface="Arial" panose="020B0604020202020204" pitchFamily="34" charset="0"/>
            </a:endParaRPr>
          </a:p>
        </p:txBody>
      </p:sp>
      <p:sp>
        <p:nvSpPr>
          <p:cNvPr id="3" name="Date Placeholder 2"/>
          <p:cNvSpPr>
            <a:spLocks noGrp="1"/>
          </p:cNvSpPr>
          <p:nvPr>
            <p:ph type="dt" idx="1"/>
          </p:nvPr>
        </p:nvSpPr>
        <p:spPr>
          <a:xfrm>
            <a:off x="5295125" y="1"/>
            <a:ext cx="4050453" cy="35442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14575" y="528638"/>
            <a:ext cx="4718050" cy="26543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60476"/>
            <a:ext cx="7477760" cy="3184906"/>
          </a:xfrm>
          <a:prstGeom prst="rect">
            <a:avLst/>
          </a:prstGeom>
        </p:spPr>
        <p:txBody>
          <a:bodyPr vert="horz" lIns="93177" tIns="46589" rIns="93177" bIns="46589" rtlCol="0"/>
          <a:lstStyle/>
          <a:p>
            <a:endParaRPr lang="en-US" dirty="0"/>
          </a:p>
        </p:txBody>
      </p:sp>
      <p:sp>
        <p:nvSpPr>
          <p:cNvPr id="6" name="Footer Placeholder 5"/>
          <p:cNvSpPr>
            <a:spLocks noGrp="1"/>
          </p:cNvSpPr>
          <p:nvPr>
            <p:ph type="ftr" sz="quarter" idx="4"/>
          </p:nvPr>
        </p:nvSpPr>
        <p:spPr>
          <a:xfrm>
            <a:off x="0" y="6720954"/>
            <a:ext cx="4050453" cy="352785"/>
          </a:xfrm>
          <a:prstGeom prst="rect">
            <a:avLst/>
          </a:prstGeom>
        </p:spPr>
        <p:txBody>
          <a:bodyPr vert="horz" lIns="93177" tIns="46589" rIns="93177" bIns="46589" rtlCol="0" anchor="b"/>
          <a:lstStyle>
            <a:lvl1pPr algn="l">
              <a:defRPr sz="1200"/>
            </a:lvl1pPr>
          </a:lstStyle>
          <a:p>
            <a:endParaRPr>
              <a:latin typeface="Arial" panose="020B0604020202020204" pitchFamily="34" charset="0"/>
            </a:endParaRPr>
          </a:p>
        </p:txBody>
      </p:sp>
      <p:sp>
        <p:nvSpPr>
          <p:cNvPr id="7" name="Slide Number Placeholder 6"/>
          <p:cNvSpPr>
            <a:spLocks noGrp="1"/>
          </p:cNvSpPr>
          <p:nvPr>
            <p:ph type="sldNum" sz="quarter" idx="5"/>
          </p:nvPr>
        </p:nvSpPr>
        <p:spPr>
          <a:xfrm>
            <a:off x="5295125" y="6720954"/>
            <a:ext cx="4050453" cy="352785"/>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22</a:t>
            </a:fld>
            <a:endParaRPr lang="en-US"/>
          </a:p>
        </p:txBody>
      </p:sp>
    </p:spTree>
    <p:extLst>
      <p:ext uri="{BB962C8B-B14F-4D97-AF65-F5344CB8AC3E}">
        <p14:creationId xmlns:p14="http://schemas.microsoft.com/office/powerpoint/2010/main" val="77181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23</a:t>
            </a:fld>
            <a:endParaRPr lang="en-US"/>
          </a:p>
        </p:txBody>
      </p:sp>
    </p:spTree>
    <p:extLst>
      <p:ext uri="{BB962C8B-B14F-4D97-AF65-F5344CB8AC3E}">
        <p14:creationId xmlns:p14="http://schemas.microsoft.com/office/powerpoint/2010/main" val="420383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7AD7AC8-D585-4CD6-B665-9726485AE5F7}" type="slidenum">
              <a:rPr lang="en-US" smtClean="0"/>
              <a:t>24</a:t>
            </a:fld>
            <a:endParaRPr lang="en-US"/>
          </a:p>
        </p:txBody>
      </p:sp>
    </p:spTree>
    <p:extLst>
      <p:ext uri="{BB962C8B-B14F-4D97-AF65-F5344CB8AC3E}">
        <p14:creationId xmlns:p14="http://schemas.microsoft.com/office/powerpoint/2010/main" val="9052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7720-6346-080C-63DB-87B260BFF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A671C-08E8-21B7-10AD-E5C7AE316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55EC4-3480-C72F-6D29-33A5AD38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6EFF38-90EE-130B-4713-6B6FB2ECAF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D7AC8-D585-4CD6-B665-9726485AE5F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87642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7AD7AC8-D585-4CD6-B665-9726485AE5F7}" type="slidenum">
              <a:rPr lang="en-US" smtClean="0"/>
              <a:t>29</a:t>
            </a:fld>
            <a:endParaRPr lang="en-US"/>
          </a:p>
        </p:txBody>
      </p:sp>
    </p:spTree>
    <p:extLst>
      <p:ext uri="{BB962C8B-B14F-4D97-AF65-F5344CB8AC3E}">
        <p14:creationId xmlns:p14="http://schemas.microsoft.com/office/powerpoint/2010/main" val="79009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3</a:t>
            </a:fld>
            <a:endParaRPr lang="en-US"/>
          </a:p>
        </p:txBody>
      </p:sp>
    </p:spTree>
    <p:extLst>
      <p:ext uri="{BB962C8B-B14F-4D97-AF65-F5344CB8AC3E}">
        <p14:creationId xmlns:p14="http://schemas.microsoft.com/office/powerpoint/2010/main" val="221253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6800" y="415925"/>
            <a:ext cx="6500813"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5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5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116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AC5C4-2839-A426-C64C-C3571AF7025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9B5D8B-5332-D4AD-A47B-DECE098691BA}"/>
              </a:ext>
            </a:extLst>
          </p:cNvPr>
          <p:cNvSpPr>
            <a:spLocks noGrp="1"/>
          </p:cNvSpPr>
          <p:nvPr>
            <p:ph type="hdr" sz="quarter"/>
          </p:nvPr>
        </p:nvSpPr>
        <p:spPr>
          <a:xfrm>
            <a:off x="1" y="1"/>
            <a:ext cx="8114996" cy="307479"/>
          </a:xfrm>
          <a:prstGeom prst="rect">
            <a:avLst/>
          </a:prstGeom>
        </p:spPr>
        <p:txBody>
          <a:bodyPr vert="horz" lIns="125525" tIns="62764" rIns="125525" bIns="62764" rtlCol="0"/>
          <a:lstStyle>
            <a:lvl1pPr algn="l">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Date Placeholder 2">
            <a:extLst>
              <a:ext uri="{FF2B5EF4-FFF2-40B4-BE49-F238E27FC236}">
                <a16:creationId xmlns:a16="http://schemas.microsoft.com/office/drawing/2014/main" id="{2964B30C-EBE8-CC78-B0E5-FE2F94911E4A}"/>
              </a:ext>
            </a:extLst>
          </p:cNvPr>
          <p:cNvSpPr>
            <a:spLocks noGrp="1"/>
          </p:cNvSpPr>
          <p:nvPr>
            <p:ph type="dt" idx="1"/>
          </p:nvPr>
        </p:nvSpPr>
        <p:spPr>
          <a:xfrm>
            <a:off x="10608668" y="1"/>
            <a:ext cx="8114996" cy="307479"/>
          </a:xfrm>
          <a:prstGeom prst="rect">
            <a:avLst/>
          </a:prstGeom>
        </p:spPr>
        <p:txBody>
          <a:bodyPr vert="horz" lIns="125525" tIns="62764" rIns="125525" bIns="62764" rtlCol="0"/>
          <a:lstStyle>
            <a:lvl1pPr algn="r">
              <a:defRPr sz="17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700" b="0" i="0" u="none" strike="noStrike" kern="1200" cap="none" spc="0" normalizeH="0" baseline="0" noProof="0">
                <a:ln>
                  <a:noFill/>
                </a:ln>
                <a:solidFill>
                  <a:prstClr val="black"/>
                </a:solidFill>
                <a:effectLst/>
                <a:uLnTx/>
                <a:uFillTx/>
                <a:ea typeface="+mn-ea"/>
                <a:cs typeface="+mn-cs"/>
              </a:rPr>
              <a:t>1.7.2013</a:t>
            </a:r>
          </a:p>
        </p:txBody>
      </p:sp>
      <p:sp>
        <p:nvSpPr>
          <p:cNvPr id="4" name="Slide Image Placeholder 3">
            <a:extLst>
              <a:ext uri="{FF2B5EF4-FFF2-40B4-BE49-F238E27FC236}">
                <a16:creationId xmlns:a16="http://schemas.microsoft.com/office/drawing/2014/main" id="{E5F9B322-781B-4E6C-3E53-39ABE8C29787}"/>
              </a:ext>
            </a:extLst>
          </p:cNvPr>
          <p:cNvSpPr>
            <a:spLocks noGrp="1" noRot="1" noChangeAspect="1"/>
          </p:cNvSpPr>
          <p:nvPr>
            <p:ph type="sldImg" idx="2"/>
          </p:nvPr>
        </p:nvSpPr>
        <p:spPr>
          <a:xfrm>
            <a:off x="7318375" y="460375"/>
            <a:ext cx="4089400" cy="2301875"/>
          </a:xfrm>
          <a:prstGeom prst="rect">
            <a:avLst/>
          </a:prstGeom>
          <a:noFill/>
          <a:ln w="12700">
            <a:solidFill>
              <a:prstClr val="black"/>
            </a:solidFill>
          </a:ln>
        </p:spPr>
        <p:txBody>
          <a:bodyPr vert="horz" lIns="125525" tIns="62764" rIns="125525" bIns="62764" rtlCol="0" anchor="ctr"/>
          <a:lstStyle/>
          <a:p>
            <a:endParaRPr/>
          </a:p>
        </p:txBody>
      </p:sp>
      <p:sp>
        <p:nvSpPr>
          <p:cNvPr id="5" name="Notes Placeholder 4">
            <a:extLst>
              <a:ext uri="{FF2B5EF4-FFF2-40B4-BE49-F238E27FC236}">
                <a16:creationId xmlns:a16="http://schemas.microsoft.com/office/drawing/2014/main" id="{AA22E135-D658-8AAD-F0C2-E3F2838A3C7B}"/>
              </a:ext>
            </a:extLst>
          </p:cNvPr>
          <p:cNvSpPr>
            <a:spLocks noGrp="1"/>
          </p:cNvSpPr>
          <p:nvPr>
            <p:ph type="body" sz="quarter" idx="3"/>
          </p:nvPr>
        </p:nvSpPr>
        <p:spPr>
          <a:xfrm>
            <a:off x="1872693" y="2915354"/>
            <a:ext cx="14981529" cy="2763036"/>
          </a:xfrm>
          <a:prstGeom prst="rect">
            <a:avLst/>
          </a:prstGeom>
        </p:spPr>
        <p:txBody>
          <a:bodyPr vert="horz" lIns="125525" tIns="62764" rIns="125525" bIns="62764" rtlCol="0"/>
          <a:lstStyle/>
          <a:p>
            <a:endParaRPr lang="en-US" dirty="0"/>
          </a:p>
        </p:txBody>
      </p:sp>
      <p:sp>
        <p:nvSpPr>
          <p:cNvPr id="6" name="Footer Placeholder 5">
            <a:extLst>
              <a:ext uri="{FF2B5EF4-FFF2-40B4-BE49-F238E27FC236}">
                <a16:creationId xmlns:a16="http://schemas.microsoft.com/office/drawing/2014/main" id="{575C6DB2-E1A0-6E97-71DB-5E2AB9932405}"/>
              </a:ext>
            </a:extLst>
          </p:cNvPr>
          <p:cNvSpPr>
            <a:spLocks noGrp="1"/>
          </p:cNvSpPr>
          <p:nvPr>
            <p:ph type="ftr" sz="quarter" idx="4"/>
          </p:nvPr>
        </p:nvSpPr>
        <p:spPr>
          <a:xfrm>
            <a:off x="1" y="5830704"/>
            <a:ext cx="8114996" cy="306056"/>
          </a:xfrm>
          <a:prstGeom prst="rect">
            <a:avLst/>
          </a:prstGeom>
        </p:spPr>
        <p:txBody>
          <a:bodyPr vert="horz" lIns="125525" tIns="62764" rIns="125525" bIns="62764" rtlCol="0" anchor="b"/>
          <a:lstStyle>
            <a:lvl1pPr algn="l">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35596539-4477-9A48-7009-430DD6F78CD4}"/>
              </a:ext>
            </a:extLst>
          </p:cNvPr>
          <p:cNvSpPr>
            <a:spLocks noGrp="1"/>
          </p:cNvSpPr>
          <p:nvPr>
            <p:ph type="sldNum" sz="quarter" idx="5"/>
          </p:nvPr>
        </p:nvSpPr>
        <p:spPr>
          <a:xfrm>
            <a:off x="10608668" y="5830704"/>
            <a:ext cx="8114996" cy="306056"/>
          </a:xfrm>
          <a:prstGeom prst="rect">
            <a:avLst/>
          </a:prstGeom>
        </p:spPr>
        <p:txBody>
          <a:bodyPr vert="horz" lIns="125525" tIns="62764" rIns="125525" bIns="62764" rtlCol="0" anchor="b"/>
          <a:lstStyle>
            <a:lvl1pPr algn="r">
              <a:defRPr sz="17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700" b="0" i="0" u="none" strike="noStrike" kern="1200" cap="none" spc="0" normalizeH="0" baseline="0" noProof="0">
                <a:ln>
                  <a:noFill/>
                </a:ln>
                <a:solidFill>
                  <a:prstClr val="black"/>
                </a:solidFill>
                <a:effectLst/>
                <a:uLnTx/>
                <a:uFillTx/>
                <a:ea typeface="+mn-ea"/>
                <a:cs typeface="+mn-cs"/>
              </a:rPr>
              <a:t>‹#›</a:t>
            </a:r>
          </a:p>
        </p:txBody>
      </p:sp>
    </p:spTree>
    <p:extLst>
      <p:ext uri="{BB962C8B-B14F-4D97-AF65-F5344CB8AC3E}">
        <p14:creationId xmlns:p14="http://schemas.microsoft.com/office/powerpoint/2010/main" val="2556832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8114996" cy="307479"/>
          </a:xfrm>
          <a:prstGeom prst="rect">
            <a:avLst/>
          </a:prstGeom>
        </p:spPr>
        <p:txBody>
          <a:bodyPr vert="horz" lIns="125525" tIns="62764" rIns="125525" bIns="62764" rtlCol="0"/>
          <a:lstStyle>
            <a:lvl1pPr algn="l">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10608668" y="1"/>
            <a:ext cx="8114996" cy="307479"/>
          </a:xfrm>
          <a:prstGeom prst="rect">
            <a:avLst/>
          </a:prstGeom>
        </p:spPr>
        <p:txBody>
          <a:bodyPr vert="horz" lIns="125525" tIns="62764" rIns="125525" bIns="62764" rtlCol="0"/>
          <a:lstStyle>
            <a:lvl1pPr algn="r">
              <a:defRPr sz="17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700" b="0" i="0" u="none" strike="noStrike" kern="1200" cap="none" spc="0" normalizeH="0" baseline="0" noProof="0">
                <a:ln>
                  <a:noFill/>
                </a:ln>
                <a:solidFill>
                  <a:prstClr val="black"/>
                </a:solidFill>
                <a:effectLst/>
                <a:uLnTx/>
                <a:uFillTx/>
                <a:ea typeface="+mn-ea"/>
                <a:cs typeface="+mn-cs"/>
              </a:rPr>
              <a:t>1.7.2013</a:t>
            </a:r>
          </a:p>
        </p:txBody>
      </p:sp>
      <p:sp>
        <p:nvSpPr>
          <p:cNvPr id="4" name="Slide Image Placeholder 3"/>
          <p:cNvSpPr>
            <a:spLocks noGrp="1" noRot="1" noChangeAspect="1"/>
          </p:cNvSpPr>
          <p:nvPr>
            <p:ph type="sldImg" idx="2"/>
          </p:nvPr>
        </p:nvSpPr>
        <p:spPr>
          <a:xfrm>
            <a:off x="7318375" y="460375"/>
            <a:ext cx="4089400" cy="2301875"/>
          </a:xfrm>
          <a:prstGeom prst="rect">
            <a:avLst/>
          </a:prstGeom>
          <a:noFill/>
          <a:ln w="12700">
            <a:solidFill>
              <a:prstClr val="black"/>
            </a:solidFill>
          </a:ln>
        </p:spPr>
        <p:txBody>
          <a:bodyPr vert="horz" lIns="125525" tIns="62764" rIns="125525" bIns="62764" rtlCol="0" anchor="ctr"/>
          <a:lstStyle/>
          <a:p>
            <a:endParaRPr/>
          </a:p>
        </p:txBody>
      </p:sp>
      <p:sp>
        <p:nvSpPr>
          <p:cNvPr id="5" name="Notes Placeholder 4"/>
          <p:cNvSpPr>
            <a:spLocks noGrp="1"/>
          </p:cNvSpPr>
          <p:nvPr>
            <p:ph type="body" sz="quarter" idx="3"/>
          </p:nvPr>
        </p:nvSpPr>
        <p:spPr>
          <a:xfrm>
            <a:off x="1872693" y="2915354"/>
            <a:ext cx="14981529" cy="2763036"/>
          </a:xfrm>
          <a:prstGeom prst="rect">
            <a:avLst/>
          </a:prstGeom>
        </p:spPr>
        <p:txBody>
          <a:bodyPr vert="horz" lIns="125525" tIns="62764" rIns="125525" bIns="62764" rtlCol="0"/>
          <a:lstStyle/>
          <a:p>
            <a:endParaRPr lang="en-US" b="1" dirty="0"/>
          </a:p>
        </p:txBody>
      </p:sp>
      <p:sp>
        <p:nvSpPr>
          <p:cNvPr id="6" name="Footer Placeholder 5"/>
          <p:cNvSpPr>
            <a:spLocks noGrp="1"/>
          </p:cNvSpPr>
          <p:nvPr>
            <p:ph type="ftr" sz="quarter" idx="4"/>
          </p:nvPr>
        </p:nvSpPr>
        <p:spPr>
          <a:xfrm>
            <a:off x="1" y="5830704"/>
            <a:ext cx="8114996" cy="306056"/>
          </a:xfrm>
          <a:prstGeom prst="rect">
            <a:avLst/>
          </a:prstGeom>
        </p:spPr>
        <p:txBody>
          <a:bodyPr vert="horz" lIns="125525" tIns="62764" rIns="125525" bIns="62764" rtlCol="0" anchor="b"/>
          <a:lstStyle>
            <a:lvl1pPr algn="l">
              <a:defRPr sz="17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10608668" y="5830704"/>
            <a:ext cx="8114996" cy="306056"/>
          </a:xfrm>
          <a:prstGeom prst="rect">
            <a:avLst/>
          </a:prstGeom>
        </p:spPr>
        <p:txBody>
          <a:bodyPr vert="horz" lIns="125525" tIns="62764" rIns="125525" bIns="62764" rtlCol="0" anchor="b"/>
          <a:lstStyle>
            <a:lvl1pPr algn="r">
              <a:defRPr sz="17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700" b="0" i="0" u="none" strike="noStrike" kern="1200" cap="none" spc="0" normalizeH="0" baseline="0" noProof="0">
                <a:ln>
                  <a:noFill/>
                </a:ln>
                <a:solidFill>
                  <a:prstClr val="black"/>
                </a:solidFill>
                <a:effectLst/>
                <a:uLnTx/>
                <a:uFillTx/>
                <a:ea typeface="+mn-ea"/>
                <a:cs typeface="+mn-cs"/>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33</a:t>
            </a:fld>
            <a:endParaRPr lang="en-US"/>
          </a:p>
        </p:txBody>
      </p:sp>
    </p:spTree>
    <p:extLst>
      <p:ext uri="{BB962C8B-B14F-4D97-AF65-F5344CB8AC3E}">
        <p14:creationId xmlns:p14="http://schemas.microsoft.com/office/powerpoint/2010/main" val="23306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pPr/>
              <a:t>4</a:t>
            </a:fld>
            <a:endParaRPr lang="en-US"/>
          </a:p>
        </p:txBody>
      </p:sp>
    </p:spTree>
    <p:extLst>
      <p:ext uri="{BB962C8B-B14F-4D97-AF65-F5344CB8AC3E}">
        <p14:creationId xmlns:p14="http://schemas.microsoft.com/office/powerpoint/2010/main" val="170029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7AD7AC8-D585-4CD6-B665-9726485AE5F7}" type="slidenum">
              <a:rPr lang="en-US" smtClean="0"/>
              <a:t>5</a:t>
            </a:fld>
            <a:endParaRPr lang="en-US"/>
          </a:p>
        </p:txBody>
      </p:sp>
    </p:spTree>
    <p:extLst>
      <p:ext uri="{BB962C8B-B14F-4D97-AF65-F5344CB8AC3E}">
        <p14:creationId xmlns:p14="http://schemas.microsoft.com/office/powerpoint/2010/main" val="171126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09487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latin typeface="Arial" panose="020B0604020202020204" pitchFamily="34" charset="0"/>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latin typeface="Arial" panose="020B0604020202020204" pitchFamily="34" charset="0"/>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B499-08AD-A21E-E7C3-DE48BEF2103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270AAA-A096-D6D7-EEC1-9A117ECB241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latin typeface="Arial" panose="020B0604020202020204" pitchFamily="34" charset="0"/>
            </a:endParaRPr>
          </a:p>
        </p:txBody>
      </p:sp>
      <p:sp>
        <p:nvSpPr>
          <p:cNvPr id="3" name="Date Placeholder 2">
            <a:extLst>
              <a:ext uri="{FF2B5EF4-FFF2-40B4-BE49-F238E27FC236}">
                <a16:creationId xmlns:a16="http://schemas.microsoft.com/office/drawing/2014/main" id="{CD31C38F-47D3-D752-85E4-390640EB4A7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F0936C2-A501-A2B2-64AF-3157FA18ABC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74EEA41-F186-9A46-3A3F-C948EC7B54C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r>
              <a:rPr lang="en-US" b="1" dirty="0"/>
              <a:t> </a:t>
            </a:r>
          </a:p>
        </p:txBody>
      </p:sp>
      <p:sp>
        <p:nvSpPr>
          <p:cNvPr id="6" name="Footer Placeholder 5">
            <a:extLst>
              <a:ext uri="{FF2B5EF4-FFF2-40B4-BE49-F238E27FC236}">
                <a16:creationId xmlns:a16="http://schemas.microsoft.com/office/drawing/2014/main" id="{5B2980B7-034B-9EDA-EB2A-55C591B287E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latin typeface="Arial" panose="020B0604020202020204" pitchFamily="34" charset="0"/>
            </a:endParaRPr>
          </a:p>
        </p:txBody>
      </p:sp>
      <p:sp>
        <p:nvSpPr>
          <p:cNvPr id="7" name="Slide Number Placeholder 6">
            <a:extLst>
              <a:ext uri="{FF2B5EF4-FFF2-40B4-BE49-F238E27FC236}">
                <a16:creationId xmlns:a16="http://schemas.microsoft.com/office/drawing/2014/main" id="{20710F1D-02A1-5231-AC7A-ACE47D788D9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2847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575300" cy="3660459"/>
          </a:xfrm>
        </p:spPr>
        <p:txBody>
          <a:bodyPr/>
          <a:lstStyle/>
          <a:p>
            <a:endParaRPr lang="en-US" sz="1200" b="0" i="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47AD7AC8-D585-4CD6-B665-9726485AE5F7}" type="slidenum">
              <a:rPr lang="en-US" smtClean="0"/>
              <a:t>9</a:t>
            </a:fld>
            <a:endParaRPr lang="en-US"/>
          </a:p>
        </p:txBody>
      </p:sp>
    </p:spTree>
    <p:extLst>
      <p:ext uri="{BB962C8B-B14F-4D97-AF65-F5344CB8AC3E}">
        <p14:creationId xmlns:p14="http://schemas.microsoft.com/office/powerpoint/2010/main" val="383333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6698ADAD-A056-C8D0-3E47-4DBAA37D5C48}"/>
              </a:ext>
            </a:extLst>
          </p:cNvPr>
          <p:cNvSpPr>
            <a:spLocks noGrp="1"/>
          </p:cNvSpPr>
          <p:nvPr>
            <p:ph type="title" hasCustomPrompt="1"/>
          </p:nvPr>
        </p:nvSpPr>
        <p:spPr>
          <a:xfrm>
            <a:off x="1447800" y="2213769"/>
            <a:ext cx="8305800" cy="1325563"/>
          </a:xfrm>
          <a:prstGeom prst="rect">
            <a:avLst/>
          </a:prstGeom>
        </p:spPr>
        <p:txBody>
          <a:bodyPr/>
          <a:lstStyle>
            <a:lvl1pPr algn="l">
              <a:defRPr sz="4800" b="0">
                <a:solidFill>
                  <a:srgbClr val="003176"/>
                </a:solidFill>
                <a:latin typeface="Arial" panose="020B0604020202020204" pitchFamily="34" charset="0"/>
                <a:cs typeface="Arial" panose="020B0604020202020204" pitchFamily="34" charset="0"/>
              </a:defRPr>
            </a:lvl1pPr>
          </a:lstStyle>
          <a:p>
            <a:r>
              <a:rPr lang="en-US"/>
              <a:t>Click to edit Master </a:t>
            </a:r>
            <a:br>
              <a:rPr lang="en-US"/>
            </a:br>
            <a:r>
              <a:rPr lang="en-US"/>
              <a:t>title style</a:t>
            </a:r>
          </a:p>
        </p:txBody>
      </p:sp>
      <p:sp>
        <p:nvSpPr>
          <p:cNvPr id="3" name="Text Placeholder 11">
            <a:extLst>
              <a:ext uri="{FF2B5EF4-FFF2-40B4-BE49-F238E27FC236}">
                <a16:creationId xmlns:a16="http://schemas.microsoft.com/office/drawing/2014/main" id="{77D6EFD7-36C4-E37F-FCA1-E6B01866D159}"/>
              </a:ext>
            </a:extLst>
          </p:cNvPr>
          <p:cNvSpPr>
            <a:spLocks noGrp="1"/>
          </p:cNvSpPr>
          <p:nvPr>
            <p:ph type="body" sz="quarter" idx="10"/>
          </p:nvPr>
        </p:nvSpPr>
        <p:spPr>
          <a:xfrm>
            <a:off x="1447801" y="4829175"/>
            <a:ext cx="8305800" cy="457200"/>
          </a:xfrm>
          <a:prstGeom prst="rect">
            <a:avLst/>
          </a:prstGeom>
        </p:spPr>
        <p:txBody>
          <a:bodyPr/>
          <a:lstStyle>
            <a:lvl1pPr marL="0" indent="0">
              <a:buNone/>
              <a:defRPr sz="1800">
                <a:solidFill>
                  <a:srgbClr val="003176"/>
                </a:solidFill>
                <a:latin typeface="Arial" panose="020B0604020202020204" pitchFamily="34" charset="0"/>
                <a:cs typeface="Arial" panose="020B0604020202020204" pitchFamily="34" charset="0"/>
              </a:defRPr>
            </a:lvl1pPr>
            <a:lvl2pPr marL="457200" indent="0">
              <a:buNone/>
              <a:defRPr>
                <a:solidFill>
                  <a:srgbClr val="003176"/>
                </a:solidFill>
              </a:defRPr>
            </a:lvl2pPr>
            <a:lvl3pPr marL="914400" indent="0">
              <a:buNone/>
              <a:defRPr>
                <a:solidFill>
                  <a:srgbClr val="003176"/>
                </a:solidFill>
              </a:defRPr>
            </a:lvl3pPr>
            <a:lvl4pPr>
              <a:defRPr>
                <a:solidFill>
                  <a:srgbClr val="003176"/>
                </a:solidFill>
              </a:defRPr>
            </a:lvl4pPr>
            <a:lvl5pPr marL="1828800" indent="0">
              <a:buNone/>
              <a:defRPr>
                <a:solidFill>
                  <a:srgbClr val="003176"/>
                </a:solidFill>
              </a:defRPr>
            </a:lvl5pPr>
          </a:lstStyle>
          <a:p>
            <a:pPr lvl="0"/>
            <a:endParaRPr lang="en-US"/>
          </a:p>
        </p:txBody>
      </p:sp>
      <p:pic>
        <p:nvPicPr>
          <p:cNvPr id="5" name="Picture 4">
            <a:extLst>
              <a:ext uri="{FF2B5EF4-FFF2-40B4-BE49-F238E27FC236}">
                <a16:creationId xmlns:a16="http://schemas.microsoft.com/office/drawing/2014/main" id="{96884EFC-7D7A-4225-3747-D9B79A2C75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19750"/>
            <a:ext cx="12192000" cy="1238250"/>
          </a:xfrm>
          <a:prstGeom prst="rect">
            <a:avLst/>
          </a:prstGeom>
        </p:spPr>
      </p:pic>
      <p:pic>
        <p:nvPicPr>
          <p:cNvPr id="8" name="Picture 7" descr="A red and blue logo&#10;&#10;Description automatically generated">
            <a:extLst>
              <a:ext uri="{FF2B5EF4-FFF2-40B4-BE49-F238E27FC236}">
                <a16:creationId xmlns:a16="http://schemas.microsoft.com/office/drawing/2014/main" id="{24E47C07-91E0-1BE4-B8D7-0512BAC135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1055" y="460088"/>
            <a:ext cx="3529883" cy="927675"/>
          </a:xfrm>
          <a:prstGeom prst="rect">
            <a:avLst/>
          </a:prstGeom>
        </p:spPr>
      </p:pic>
      <p:pic>
        <p:nvPicPr>
          <p:cNvPr id="6" name="Picture 5" descr="A blue and red swirly logo&#10;&#10;Description automatically generated">
            <a:extLst>
              <a:ext uri="{FF2B5EF4-FFF2-40B4-BE49-F238E27FC236}">
                <a16:creationId xmlns:a16="http://schemas.microsoft.com/office/drawing/2014/main" id="{4FBAC4D3-BE8D-EE61-6726-8C90D2F610E2}"/>
              </a:ext>
            </a:extLst>
          </p:cNvPr>
          <p:cNvPicPr>
            <a:picLocks noChangeAspect="1"/>
          </p:cNvPicPr>
          <p:nvPr userDrawn="1"/>
        </p:nvPicPr>
        <p:blipFill>
          <a:blip r:embed="rId4">
            <a:extLst>
              <a:ext uri="{28A0092B-C50C-407E-A947-70E740481C1C}">
                <a14:useLocalDpi xmlns:a14="http://schemas.microsoft.com/office/drawing/2010/main" val="0"/>
              </a:ext>
            </a:extLst>
          </a:blip>
          <a:srcRect r="22980" b="3593"/>
          <a:stretch/>
        </p:blipFill>
        <p:spPr>
          <a:xfrm>
            <a:off x="10378174" y="884254"/>
            <a:ext cx="1813825" cy="58380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Title and Two Drop Shadow Boxes">
    <p:spTree>
      <p:nvGrpSpPr>
        <p:cNvPr id="1" name=""/>
        <p:cNvGrpSpPr/>
        <p:nvPr/>
      </p:nvGrpSpPr>
      <p:grpSpPr>
        <a:xfrm>
          <a:off x="0" y="0"/>
          <a:ext cx="0" cy="0"/>
          <a:chOff x="0" y="0"/>
          <a:chExt cx="0" cy="0"/>
        </a:xfrm>
      </p:grpSpPr>
      <p:pic>
        <p:nvPicPr>
          <p:cNvPr id="7" name="Picture 6" descr="A white screen with black border&#10;&#10;Description automatically generated">
            <a:extLst>
              <a:ext uri="{FF2B5EF4-FFF2-40B4-BE49-F238E27FC236}">
                <a16:creationId xmlns:a16="http://schemas.microsoft.com/office/drawing/2014/main" id="{1E46D99C-EEEA-B7A4-245A-CC9DD753BB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6284545" y="2587658"/>
            <a:ext cx="3644699" cy="4071904"/>
          </a:xfrm>
          <a:prstGeom prst="rect">
            <a:avLst/>
          </a:prstGeom>
        </p:spPr>
      </p:pic>
      <p:pic>
        <p:nvPicPr>
          <p:cNvPr id="11" name="Picture 10" descr="A white screen with black border&#10;&#10;Description automatically generated">
            <a:extLst>
              <a:ext uri="{FF2B5EF4-FFF2-40B4-BE49-F238E27FC236}">
                <a16:creationId xmlns:a16="http://schemas.microsoft.com/office/drawing/2014/main" id="{044ED42C-31D7-CB4E-D651-76AF2280DD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2262756" y="2587658"/>
            <a:ext cx="3644699" cy="4071904"/>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539B20AC-1588-C5D8-F591-A0F79C4325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5" name="Text Placeholder 6">
            <a:extLst>
              <a:ext uri="{FF2B5EF4-FFF2-40B4-BE49-F238E27FC236}">
                <a16:creationId xmlns:a16="http://schemas.microsoft.com/office/drawing/2014/main" id="{B05CF933-6DC8-7827-95C4-E657B033A394}"/>
              </a:ext>
            </a:extLst>
          </p:cNvPr>
          <p:cNvSpPr>
            <a:spLocks noGrp="1"/>
          </p:cNvSpPr>
          <p:nvPr>
            <p:ph type="body" sz="quarter" idx="11"/>
          </p:nvPr>
        </p:nvSpPr>
        <p:spPr>
          <a:xfrm>
            <a:off x="710097" y="1988985"/>
            <a:ext cx="10743470" cy="1209248"/>
          </a:xfrm>
          <a:prstGeom prst="rect">
            <a:avLst/>
          </a:prstGeom>
        </p:spPr>
        <p:txBody>
          <a:bodyPr/>
          <a:lstStyle>
            <a:lvl1pPr marL="0" indent="0" algn="ctr">
              <a:buNone/>
              <a:defRPr sz="28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0C847284-FFB4-428D-CBDD-2D4AF61C8A76}"/>
              </a:ext>
            </a:extLst>
          </p:cNvPr>
          <p:cNvSpPr>
            <a:spLocks noGrp="1"/>
          </p:cNvSpPr>
          <p:nvPr>
            <p:ph type="body" sz="quarter" idx="13"/>
          </p:nvPr>
        </p:nvSpPr>
        <p:spPr>
          <a:xfrm>
            <a:off x="2769806" y="3852783"/>
            <a:ext cx="2655216" cy="1804718"/>
          </a:xfrm>
          <a:prstGeom prst="rect">
            <a:avLst/>
          </a:prstGeom>
        </p:spPr>
        <p:txBody>
          <a:bodyPr/>
          <a:lstStyle>
            <a:lvl1pPr marL="0" indent="0" algn="ctr">
              <a:buNone/>
              <a:defRPr sz="21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BFEF0F4E-DA32-6984-524E-99F66247C2B9}"/>
              </a:ext>
            </a:extLst>
          </p:cNvPr>
          <p:cNvSpPr>
            <a:spLocks noGrp="1"/>
          </p:cNvSpPr>
          <p:nvPr>
            <p:ph type="body" sz="quarter" idx="14"/>
          </p:nvPr>
        </p:nvSpPr>
        <p:spPr>
          <a:xfrm>
            <a:off x="6818744" y="3852783"/>
            <a:ext cx="2655216" cy="1804718"/>
          </a:xfrm>
          <a:prstGeom prst="rect">
            <a:avLst/>
          </a:prstGeom>
        </p:spPr>
        <p:txBody>
          <a:bodyPr/>
          <a:lstStyle>
            <a:lvl1pPr marL="0" indent="0" algn="ctr">
              <a:buNone/>
              <a:defRPr sz="21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D152D2F5-3CD2-3842-3C65-7DDE8B571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9" name="Slide Number Placeholder 6">
            <a:extLst>
              <a:ext uri="{FF2B5EF4-FFF2-40B4-BE49-F238E27FC236}">
                <a16:creationId xmlns:a16="http://schemas.microsoft.com/office/drawing/2014/main" id="{0C021884-D536-C5F9-00CF-F465F2752BF9}"/>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B013EF64-3160-82BB-4648-121F7F4F1260}"/>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80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nter Title and Three Drop Shadow Boxes">
    <p:spTree>
      <p:nvGrpSpPr>
        <p:cNvPr id="1" name=""/>
        <p:cNvGrpSpPr/>
        <p:nvPr/>
      </p:nvGrpSpPr>
      <p:grpSpPr>
        <a:xfrm>
          <a:off x="0" y="0"/>
          <a:ext cx="0" cy="0"/>
          <a:chOff x="0" y="0"/>
          <a:chExt cx="0" cy="0"/>
        </a:xfrm>
      </p:grpSpPr>
      <p:pic>
        <p:nvPicPr>
          <p:cNvPr id="7" name="Picture 6" descr="A white screen with black border&#10;&#10;Description automatically generated">
            <a:extLst>
              <a:ext uri="{FF2B5EF4-FFF2-40B4-BE49-F238E27FC236}">
                <a16:creationId xmlns:a16="http://schemas.microsoft.com/office/drawing/2014/main" id="{1E46D99C-EEEA-B7A4-245A-CC9DD753BBB2}"/>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7852" b="1"/>
          <a:stretch/>
        </p:blipFill>
        <p:spPr>
          <a:xfrm>
            <a:off x="4220076" y="2587658"/>
            <a:ext cx="3644699" cy="3996965"/>
          </a:xfrm>
          <a:prstGeom prst="rect">
            <a:avLst/>
          </a:prstGeom>
        </p:spPr>
      </p:pic>
      <p:pic>
        <p:nvPicPr>
          <p:cNvPr id="11" name="Picture 10" descr="A white screen with black border&#10;&#10;Description automatically generated">
            <a:extLst>
              <a:ext uri="{FF2B5EF4-FFF2-40B4-BE49-F238E27FC236}">
                <a16:creationId xmlns:a16="http://schemas.microsoft.com/office/drawing/2014/main" id="{044ED42C-31D7-CB4E-D651-76AF2280DD46}"/>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7852" b="1"/>
          <a:stretch/>
        </p:blipFill>
        <p:spPr>
          <a:xfrm>
            <a:off x="438670" y="2587658"/>
            <a:ext cx="3644699" cy="3996965"/>
          </a:xfrm>
          <a:prstGeom prst="rect">
            <a:avLst/>
          </a:prstGeom>
        </p:spPr>
      </p:pic>
      <p:pic>
        <p:nvPicPr>
          <p:cNvPr id="6" name="Picture 5" descr="A white screen with black border&#10;&#10;Description automatically generated">
            <a:extLst>
              <a:ext uri="{FF2B5EF4-FFF2-40B4-BE49-F238E27FC236}">
                <a16:creationId xmlns:a16="http://schemas.microsoft.com/office/drawing/2014/main" id="{801405AD-F06B-274A-DFD9-CB5961F0705B}"/>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7852" b="1"/>
          <a:stretch/>
        </p:blipFill>
        <p:spPr>
          <a:xfrm>
            <a:off x="8004938" y="2587658"/>
            <a:ext cx="3644699" cy="399696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539B20AC-1588-C5D8-F591-A0F79C4325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2" name="Text Placeholder 6">
            <a:extLst>
              <a:ext uri="{FF2B5EF4-FFF2-40B4-BE49-F238E27FC236}">
                <a16:creationId xmlns:a16="http://schemas.microsoft.com/office/drawing/2014/main" id="{0C847284-FFB4-428D-CBDD-2D4AF61C8A76}"/>
              </a:ext>
            </a:extLst>
          </p:cNvPr>
          <p:cNvSpPr>
            <a:spLocks noGrp="1"/>
          </p:cNvSpPr>
          <p:nvPr>
            <p:ph type="body" sz="quarter" idx="13"/>
          </p:nvPr>
        </p:nvSpPr>
        <p:spPr>
          <a:xfrm>
            <a:off x="945720" y="3852783"/>
            <a:ext cx="2655216" cy="1804718"/>
          </a:xfrm>
          <a:prstGeom prst="rect">
            <a:avLst/>
          </a:prstGeom>
        </p:spPr>
        <p:txBody>
          <a:bodyPr/>
          <a:lstStyle>
            <a:lvl1pPr marL="0" indent="0" algn="ctr">
              <a:buNone/>
              <a:defRPr sz="21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BFEF0F4E-DA32-6984-524E-99F66247C2B9}"/>
              </a:ext>
            </a:extLst>
          </p:cNvPr>
          <p:cNvSpPr>
            <a:spLocks noGrp="1"/>
          </p:cNvSpPr>
          <p:nvPr>
            <p:ph type="body" sz="quarter" idx="14"/>
          </p:nvPr>
        </p:nvSpPr>
        <p:spPr>
          <a:xfrm>
            <a:off x="4754275" y="3852783"/>
            <a:ext cx="2655216" cy="1804718"/>
          </a:xfrm>
          <a:prstGeom prst="rect">
            <a:avLst/>
          </a:prstGeom>
        </p:spPr>
        <p:txBody>
          <a:bodyPr/>
          <a:lstStyle>
            <a:lvl1pPr marL="0" indent="0" algn="ctr">
              <a:buNone/>
              <a:defRPr lang="en-US" sz="21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8" name="Text Placeholder 6">
            <a:extLst>
              <a:ext uri="{FF2B5EF4-FFF2-40B4-BE49-F238E27FC236}">
                <a16:creationId xmlns:a16="http://schemas.microsoft.com/office/drawing/2014/main" id="{229D4D63-D8B1-0406-6F55-593107892C68}"/>
              </a:ext>
            </a:extLst>
          </p:cNvPr>
          <p:cNvSpPr>
            <a:spLocks noGrp="1"/>
          </p:cNvSpPr>
          <p:nvPr>
            <p:ph type="body" sz="quarter" idx="15"/>
          </p:nvPr>
        </p:nvSpPr>
        <p:spPr>
          <a:xfrm>
            <a:off x="8539137" y="3852783"/>
            <a:ext cx="2655216" cy="1804718"/>
          </a:xfrm>
          <a:prstGeom prst="rect">
            <a:avLst/>
          </a:prstGeom>
        </p:spPr>
        <p:txBody>
          <a:bodyPr/>
          <a:lstStyle>
            <a:lvl1pPr marL="0" indent="0" algn="ctr">
              <a:buNone/>
              <a:defRPr lang="en-US" sz="21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5" name="Text Placeholder 6">
            <a:extLst>
              <a:ext uri="{FF2B5EF4-FFF2-40B4-BE49-F238E27FC236}">
                <a16:creationId xmlns:a16="http://schemas.microsoft.com/office/drawing/2014/main" id="{B05CF933-6DC8-7827-95C4-E657B033A394}"/>
              </a:ext>
            </a:extLst>
          </p:cNvPr>
          <p:cNvSpPr>
            <a:spLocks noGrp="1"/>
          </p:cNvSpPr>
          <p:nvPr>
            <p:ph type="body" sz="quarter" idx="11"/>
          </p:nvPr>
        </p:nvSpPr>
        <p:spPr>
          <a:xfrm>
            <a:off x="710097" y="1988985"/>
            <a:ext cx="10743470" cy="1209248"/>
          </a:xfrm>
          <a:prstGeom prst="rect">
            <a:avLst/>
          </a:prstGeom>
        </p:spPr>
        <p:txBody>
          <a:bodyPr/>
          <a:lstStyle>
            <a:lvl1pPr marL="0" indent="0" algn="ctr">
              <a:buNone/>
              <a:defRPr sz="28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A7072D04-CFEA-A147-94AB-FC5C0506A6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3" name="Slide Number Placeholder 6">
            <a:extLst>
              <a:ext uri="{FF2B5EF4-FFF2-40B4-BE49-F238E27FC236}">
                <a16:creationId xmlns:a16="http://schemas.microsoft.com/office/drawing/2014/main" id="{007A66BB-1692-84A4-B633-0708CEB461DC}"/>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7B8C16F8-5B6E-0718-59B1-CD65CE405178}"/>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557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eft and Conten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84D05A-1F06-685B-F85F-E92423983E5B}"/>
              </a:ext>
            </a:extLst>
          </p:cNvPr>
          <p:cNvSpPr>
            <a:spLocks noGrp="1" noRot="1" noMove="1" noResize="1" noEditPoints="1" noAdjustHandles="1" noChangeArrowheads="1" noChangeShapeType="1"/>
          </p:cNvSpPr>
          <p:nvPr userDrawn="1"/>
        </p:nvSpPr>
        <p:spPr>
          <a:xfrm>
            <a:off x="-3" y="0"/>
            <a:ext cx="479353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Picture Placeholder 11">
            <a:extLst>
              <a:ext uri="{FF2B5EF4-FFF2-40B4-BE49-F238E27FC236}">
                <a16:creationId xmlns:a16="http://schemas.microsoft.com/office/drawing/2014/main" id="{42E179F9-12D1-0562-4071-A62155A173D1}"/>
              </a:ext>
            </a:extLst>
          </p:cNvPr>
          <p:cNvSpPr>
            <a:spLocks noGrp="1"/>
          </p:cNvSpPr>
          <p:nvPr>
            <p:ph type="pic" sz="quarter" idx="11"/>
          </p:nvPr>
        </p:nvSpPr>
        <p:spPr>
          <a:xfrm>
            <a:off x="0" y="1131888"/>
            <a:ext cx="4794250" cy="5726112"/>
          </a:xfrm>
          <a:prstGeom prst="rect">
            <a:avLst/>
          </a:prstGeom>
        </p:spPr>
        <p:txBody>
          <a:bodyPr/>
          <a:lstStyle>
            <a:lvl1pPr marL="0" indent="0" algn="ctr">
              <a:buNone/>
              <a:defRPr>
                <a:latin typeface="Arial" panose="020B0604020202020204" pitchFamily="34" charset="0"/>
              </a:defRPr>
            </a:lvl1pPr>
          </a:lstStyle>
          <a:p>
            <a:endParaRPr lang="en-US"/>
          </a:p>
        </p:txBody>
      </p:sp>
      <p:sp>
        <p:nvSpPr>
          <p:cNvPr id="5" name="Freeform 6">
            <a:extLst>
              <a:ext uri="{FF2B5EF4-FFF2-40B4-BE49-F238E27FC236}">
                <a16:creationId xmlns:a16="http://schemas.microsoft.com/office/drawing/2014/main" id="{B77A86C1-87B8-C03C-534E-7AB60D004C0B}"/>
              </a:ext>
            </a:extLst>
          </p:cNvPr>
          <p:cNvSpPr/>
          <p:nvPr userDrawn="1"/>
        </p:nvSpPr>
        <p:spPr>
          <a:xfrm rot="-10800000">
            <a:off x="4408203" y="1343282"/>
            <a:ext cx="7783793" cy="5514718"/>
          </a:xfrm>
          <a:custGeom>
            <a:avLst/>
            <a:gdLst/>
            <a:ahLst/>
            <a:cxnLst/>
            <a:rect l="l" t="t" r="r" b="b"/>
            <a:pathLst>
              <a:path w="7783791" h="5562563">
                <a:moveTo>
                  <a:pt x="0" y="0"/>
                </a:moveTo>
                <a:lnTo>
                  <a:pt x="7783791" y="0"/>
                </a:lnTo>
                <a:lnTo>
                  <a:pt x="7783791" y="5562563"/>
                </a:lnTo>
                <a:lnTo>
                  <a:pt x="0" y="5562563"/>
                </a:lnTo>
                <a:lnTo>
                  <a:pt x="0" y="0"/>
                </a:lnTo>
                <a:close/>
              </a:path>
            </a:pathLst>
          </a:custGeom>
          <a:blipFill>
            <a:blip r:embed="rId2"/>
            <a:stretch>
              <a:fillRect l="-796" t="-1671" r="-1"/>
            </a:stretch>
          </a:blipFill>
        </p:spPr>
        <p:txBody>
          <a:bodyPr/>
          <a:lstStyle/>
          <a:p>
            <a:endParaRPr lang="en-US">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CD1B3344-A211-A64B-F74C-6A3B07E40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3" name="Text Placeholder 11">
            <a:extLst>
              <a:ext uri="{FF2B5EF4-FFF2-40B4-BE49-F238E27FC236}">
                <a16:creationId xmlns:a16="http://schemas.microsoft.com/office/drawing/2014/main" id="{F720E5AD-2930-A8A6-83EF-E2371C0EE1C8}"/>
              </a:ext>
            </a:extLst>
          </p:cNvPr>
          <p:cNvSpPr>
            <a:spLocks noGrp="1"/>
          </p:cNvSpPr>
          <p:nvPr>
            <p:ph type="body" sz="quarter" idx="10"/>
          </p:nvPr>
        </p:nvSpPr>
        <p:spPr>
          <a:xfrm>
            <a:off x="5079421" y="2033588"/>
            <a:ext cx="6374146" cy="785848"/>
          </a:xfrm>
          <a:prstGeom prst="rect">
            <a:avLst/>
          </a:prstGeom>
        </p:spPr>
        <p:txBody>
          <a:bodyPr/>
          <a:lstStyle>
            <a:lvl1pPr marL="0" indent="0">
              <a:buNone/>
              <a:defRPr>
                <a:solidFill>
                  <a:srgbClr val="003276"/>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4" name="Text Placeholder 11">
            <a:extLst>
              <a:ext uri="{FF2B5EF4-FFF2-40B4-BE49-F238E27FC236}">
                <a16:creationId xmlns:a16="http://schemas.microsoft.com/office/drawing/2014/main" id="{C40805FB-0796-0CBA-9441-24C694CB6D1D}"/>
              </a:ext>
            </a:extLst>
          </p:cNvPr>
          <p:cNvSpPr>
            <a:spLocks noGrp="1"/>
          </p:cNvSpPr>
          <p:nvPr>
            <p:ph type="body" sz="quarter" idx="12"/>
          </p:nvPr>
        </p:nvSpPr>
        <p:spPr>
          <a:xfrm>
            <a:off x="5079421" y="2970747"/>
            <a:ext cx="6374146" cy="3153828"/>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3" name="Picture 2">
            <a:extLst>
              <a:ext uri="{FF2B5EF4-FFF2-40B4-BE49-F238E27FC236}">
                <a16:creationId xmlns:a16="http://schemas.microsoft.com/office/drawing/2014/main" id="{B9D0EAA7-F481-C38A-6CEE-440440C89A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4" name="Slide Number Placeholder 6">
            <a:extLst>
              <a:ext uri="{FF2B5EF4-FFF2-40B4-BE49-F238E27FC236}">
                <a16:creationId xmlns:a16="http://schemas.microsoft.com/office/drawing/2014/main" id="{7FDA3AD3-AB6F-2776-F2D5-3BF88DC1DE40}"/>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4316661C-D5C0-32C0-1C88-8C69DC5553E0}"/>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2667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Right and Content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84D05A-1F06-685B-F85F-E92423983E5B}"/>
              </a:ext>
            </a:extLst>
          </p:cNvPr>
          <p:cNvSpPr>
            <a:spLocks noGrp="1" noRot="1" noMove="1" noResize="1" noEditPoints="1" noAdjustHandles="1" noChangeArrowheads="1" noChangeShapeType="1"/>
          </p:cNvSpPr>
          <p:nvPr userDrawn="1"/>
        </p:nvSpPr>
        <p:spPr>
          <a:xfrm>
            <a:off x="7398465" y="0"/>
            <a:ext cx="479353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Picture Placeholder 11">
            <a:extLst>
              <a:ext uri="{FF2B5EF4-FFF2-40B4-BE49-F238E27FC236}">
                <a16:creationId xmlns:a16="http://schemas.microsoft.com/office/drawing/2014/main" id="{42E179F9-12D1-0562-4071-A62155A173D1}"/>
              </a:ext>
            </a:extLst>
          </p:cNvPr>
          <p:cNvSpPr>
            <a:spLocks noGrp="1"/>
          </p:cNvSpPr>
          <p:nvPr>
            <p:ph type="pic" sz="quarter" idx="11"/>
          </p:nvPr>
        </p:nvSpPr>
        <p:spPr>
          <a:xfrm>
            <a:off x="7397749" y="1131888"/>
            <a:ext cx="4794250" cy="5726112"/>
          </a:xfrm>
          <a:prstGeom prst="rect">
            <a:avLst/>
          </a:prstGeom>
        </p:spPr>
        <p:txBody>
          <a:bodyPr/>
          <a:lstStyle>
            <a:lvl1pPr marL="0" indent="0" algn="ctr">
              <a:buNone/>
              <a:defRPr>
                <a:latin typeface="Arial" panose="020B0604020202020204" pitchFamily="34" charset="0"/>
              </a:defRPr>
            </a:lvl1pPr>
          </a:lstStyle>
          <a:p>
            <a:endParaRPr lang="en-US"/>
          </a:p>
        </p:txBody>
      </p:sp>
      <p:sp>
        <p:nvSpPr>
          <p:cNvPr id="5" name="Freeform 6">
            <a:extLst>
              <a:ext uri="{FF2B5EF4-FFF2-40B4-BE49-F238E27FC236}">
                <a16:creationId xmlns:a16="http://schemas.microsoft.com/office/drawing/2014/main" id="{B77A86C1-87B8-C03C-534E-7AB60D004C0B}"/>
              </a:ext>
            </a:extLst>
          </p:cNvPr>
          <p:cNvSpPr/>
          <p:nvPr userDrawn="1"/>
        </p:nvSpPr>
        <p:spPr>
          <a:xfrm>
            <a:off x="-6" y="1343282"/>
            <a:ext cx="7783793" cy="5514718"/>
          </a:xfrm>
          <a:custGeom>
            <a:avLst/>
            <a:gdLst/>
            <a:ahLst/>
            <a:cxnLst/>
            <a:rect l="l" t="t" r="r" b="b"/>
            <a:pathLst>
              <a:path w="7783791" h="5562563">
                <a:moveTo>
                  <a:pt x="0" y="0"/>
                </a:moveTo>
                <a:lnTo>
                  <a:pt x="7783791" y="0"/>
                </a:lnTo>
                <a:lnTo>
                  <a:pt x="7783791" y="5562563"/>
                </a:lnTo>
                <a:lnTo>
                  <a:pt x="0" y="5562563"/>
                </a:lnTo>
                <a:lnTo>
                  <a:pt x="0" y="0"/>
                </a:lnTo>
                <a:close/>
              </a:path>
            </a:pathLst>
          </a:custGeom>
          <a:blipFill>
            <a:blip r:embed="rId2"/>
            <a:stretch>
              <a:fillRect l="-796" t="-1671" r="-1"/>
            </a:stretch>
          </a:blipFill>
        </p:spPr>
        <p:txBody>
          <a:bodyPr/>
          <a:lstStyle/>
          <a:p>
            <a:endParaRPr lang="en-US">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CD1B3344-A211-A64B-F74C-6A3B07E40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2" name="Text Placeholder 11">
            <a:extLst>
              <a:ext uri="{FF2B5EF4-FFF2-40B4-BE49-F238E27FC236}">
                <a16:creationId xmlns:a16="http://schemas.microsoft.com/office/drawing/2014/main" id="{0858242E-5217-911F-EA59-78380B771FD6}"/>
              </a:ext>
            </a:extLst>
          </p:cNvPr>
          <p:cNvSpPr>
            <a:spLocks noGrp="1"/>
          </p:cNvSpPr>
          <p:nvPr>
            <p:ph type="body" sz="quarter" idx="10"/>
          </p:nvPr>
        </p:nvSpPr>
        <p:spPr>
          <a:xfrm>
            <a:off x="710097" y="2033588"/>
            <a:ext cx="6374146" cy="785848"/>
          </a:xfrm>
          <a:prstGeom prst="rect">
            <a:avLst/>
          </a:prstGeom>
        </p:spPr>
        <p:txBody>
          <a:bodyPr/>
          <a:lstStyle>
            <a:lvl1pPr marL="0" indent="0">
              <a:buNone/>
              <a:defRPr>
                <a:solidFill>
                  <a:srgbClr val="003276"/>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3" name="Text Placeholder 11">
            <a:extLst>
              <a:ext uri="{FF2B5EF4-FFF2-40B4-BE49-F238E27FC236}">
                <a16:creationId xmlns:a16="http://schemas.microsoft.com/office/drawing/2014/main" id="{21484342-ACD8-F721-58E4-69CF6F1B7D5F}"/>
              </a:ext>
            </a:extLst>
          </p:cNvPr>
          <p:cNvSpPr>
            <a:spLocks noGrp="1"/>
          </p:cNvSpPr>
          <p:nvPr>
            <p:ph type="body" sz="quarter" idx="12"/>
          </p:nvPr>
        </p:nvSpPr>
        <p:spPr>
          <a:xfrm>
            <a:off x="710097" y="2970747"/>
            <a:ext cx="6374146" cy="3153828"/>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9" name="Picture 8">
            <a:extLst>
              <a:ext uri="{FF2B5EF4-FFF2-40B4-BE49-F238E27FC236}">
                <a16:creationId xmlns:a16="http://schemas.microsoft.com/office/drawing/2014/main" id="{6124BE93-9208-1642-BDBC-9B9AC87765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1" name="Slide Number Placeholder 6">
            <a:extLst>
              <a:ext uri="{FF2B5EF4-FFF2-40B4-BE49-F238E27FC236}">
                <a16:creationId xmlns:a16="http://schemas.microsoft.com/office/drawing/2014/main" id="{FAC9FD20-9FE5-8C15-5C01-19C95918E09F}"/>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4" name="Title 6">
            <a:extLst>
              <a:ext uri="{FF2B5EF4-FFF2-40B4-BE49-F238E27FC236}">
                <a16:creationId xmlns:a16="http://schemas.microsoft.com/office/drawing/2014/main" id="{977FF547-8413-7FC2-BF33-CADE4EC1E35E}"/>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2366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ceholder Titl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FABD9BC-FC70-F1B0-31B3-17BD2DFC2FFE}"/>
              </a:ext>
            </a:extLst>
          </p:cNvPr>
          <p:cNvSpPr/>
          <p:nvPr userDrawn="1"/>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US">
              <a:latin typeface="Arial" panose="020B0604020202020204" pitchFamily="34" charset="0"/>
            </a:endParaRPr>
          </a:p>
        </p:txBody>
      </p:sp>
      <p:sp>
        <p:nvSpPr>
          <p:cNvPr id="6" name="Text Placeholder 5">
            <a:extLst>
              <a:ext uri="{FF2B5EF4-FFF2-40B4-BE49-F238E27FC236}">
                <a16:creationId xmlns:a16="http://schemas.microsoft.com/office/drawing/2014/main" id="{57BD4605-2E74-B67D-2CD6-CD7759DF66BE}"/>
              </a:ext>
            </a:extLst>
          </p:cNvPr>
          <p:cNvSpPr>
            <a:spLocks noGrp="1"/>
          </p:cNvSpPr>
          <p:nvPr>
            <p:ph type="body" sz="quarter" idx="10"/>
          </p:nvPr>
        </p:nvSpPr>
        <p:spPr>
          <a:xfrm>
            <a:off x="787400" y="2719142"/>
            <a:ext cx="7899400" cy="2546350"/>
          </a:xfrm>
          <a:prstGeom prst="rect">
            <a:avLst/>
          </a:prstGeom>
        </p:spPr>
        <p:txBody>
          <a:bodyPr/>
          <a:lstStyle>
            <a:lvl1pPr marL="0" indent="0">
              <a:buNone/>
              <a:defRPr sz="6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Slide Number Placeholder 6">
            <a:extLst>
              <a:ext uri="{FF2B5EF4-FFF2-40B4-BE49-F238E27FC236}">
                <a16:creationId xmlns:a16="http://schemas.microsoft.com/office/drawing/2014/main" id="{44AAA293-F7D1-884C-1B28-3C75EC287D8B}"/>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pic>
        <p:nvPicPr>
          <p:cNvPr id="7" name="Picture 6">
            <a:extLst>
              <a:ext uri="{FF2B5EF4-FFF2-40B4-BE49-F238E27FC236}">
                <a16:creationId xmlns:a16="http://schemas.microsoft.com/office/drawing/2014/main" id="{90403BDF-42A9-DCF8-F0F9-8388F853123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712" r="29536"/>
          <a:stretch/>
        </p:blipFill>
        <p:spPr>
          <a:xfrm>
            <a:off x="10372612" y="673240"/>
            <a:ext cx="1813824" cy="5838093"/>
          </a:xfrm>
          <a:prstGeom prst="rect">
            <a:avLst/>
          </a:prstGeom>
        </p:spPr>
      </p:pic>
    </p:spTree>
    <p:extLst>
      <p:ext uri="{BB962C8B-B14F-4D97-AF65-F5344CB8AC3E}">
        <p14:creationId xmlns:p14="http://schemas.microsoft.com/office/powerpoint/2010/main" val="333096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FABD9BC-FC70-F1B0-31B3-17BD2DFC2FFE}"/>
              </a:ext>
            </a:extLst>
          </p:cNvPr>
          <p:cNvSpPr/>
          <p:nvPr userDrawn="1"/>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US">
              <a:latin typeface="Arial" panose="020B0604020202020204" pitchFamily="34" charset="0"/>
            </a:endParaRPr>
          </a:p>
        </p:txBody>
      </p:sp>
      <p:sp>
        <p:nvSpPr>
          <p:cNvPr id="4" name="Freeform 3">
            <a:extLst>
              <a:ext uri="{FF2B5EF4-FFF2-40B4-BE49-F238E27FC236}">
                <a16:creationId xmlns:a16="http://schemas.microsoft.com/office/drawing/2014/main" id="{7C1D4692-B743-5E3B-E590-976B35A6601C}"/>
              </a:ext>
            </a:extLst>
          </p:cNvPr>
          <p:cNvSpPr/>
          <p:nvPr userDrawn="1"/>
        </p:nvSpPr>
        <p:spPr>
          <a:xfrm>
            <a:off x="4427018" y="2500552"/>
            <a:ext cx="3337965" cy="1856896"/>
          </a:xfrm>
          <a:custGeom>
            <a:avLst/>
            <a:gdLst/>
            <a:ahLst/>
            <a:cxnLst/>
            <a:rect l="l" t="t" r="r" b="b"/>
            <a:pathLst>
              <a:path w="3337965" h="1856896">
                <a:moveTo>
                  <a:pt x="0" y="0"/>
                </a:moveTo>
                <a:lnTo>
                  <a:pt x="3337964" y="0"/>
                </a:lnTo>
                <a:lnTo>
                  <a:pt x="3337964" y="1856896"/>
                </a:lnTo>
                <a:lnTo>
                  <a:pt x="0" y="1856896"/>
                </a:lnTo>
                <a:lnTo>
                  <a:pt x="0" y="0"/>
                </a:lnTo>
                <a:close/>
              </a:path>
            </a:pathLst>
          </a:custGeom>
          <a:blipFill>
            <a:blip r:embed="rId3"/>
            <a:stretch>
              <a:fillRect/>
            </a:stretch>
          </a:blipFill>
        </p:spPr>
        <p:txBody>
          <a:bodyPr/>
          <a:lstStyle/>
          <a:p>
            <a:endParaRPr lang="en-US">
              <a:latin typeface="Arial" panose="020B0604020202020204" pitchFamily="34" charset="0"/>
            </a:endParaRPr>
          </a:p>
        </p:txBody>
      </p:sp>
      <p:sp>
        <p:nvSpPr>
          <p:cNvPr id="5" name="TextBox 4">
            <a:extLst>
              <a:ext uri="{FF2B5EF4-FFF2-40B4-BE49-F238E27FC236}">
                <a16:creationId xmlns:a16="http://schemas.microsoft.com/office/drawing/2014/main" id="{D37DB70E-2C3E-E3C8-E070-2791F4BFED4E}"/>
              </a:ext>
            </a:extLst>
          </p:cNvPr>
          <p:cNvSpPr txBox="1"/>
          <p:nvPr userDrawn="1"/>
        </p:nvSpPr>
        <p:spPr>
          <a:xfrm>
            <a:off x="1358050" y="6111345"/>
            <a:ext cx="9475900" cy="180975"/>
          </a:xfrm>
          <a:prstGeom prst="rect">
            <a:avLst/>
          </a:prstGeom>
        </p:spPr>
        <p:txBody>
          <a:bodyPr lIns="0" tIns="0" rIns="0" bIns="0" rtlCol="0" anchor="t">
            <a:spAutoFit/>
          </a:bodyPr>
          <a:lstStyle/>
          <a:p>
            <a:pPr algn="ctr">
              <a:lnSpc>
                <a:spcPts val="1440"/>
              </a:lnSpc>
            </a:pPr>
            <a:r>
              <a:rPr lang="en-US" sz="1200">
                <a:solidFill>
                  <a:srgbClr val="FFFFFF"/>
                </a:solidFill>
                <a:latin typeface="Arial" panose="020B0604020202020204" pitchFamily="34" charset="0"/>
                <a:cs typeface="Arial" panose="020B0604020202020204" pitchFamily="34" charset="0"/>
              </a:rPr>
              <a:t>© 2025 The Board of Pensions of the Presbyterian Church (U.S.A.) </a:t>
            </a:r>
          </a:p>
        </p:txBody>
      </p:sp>
      <p:sp>
        <p:nvSpPr>
          <p:cNvPr id="3" name="Rectangle 2">
            <a:extLst>
              <a:ext uri="{FF2B5EF4-FFF2-40B4-BE49-F238E27FC236}">
                <a16:creationId xmlns:a16="http://schemas.microsoft.com/office/drawing/2014/main" id="{6420AD86-BC2B-0543-517B-FF6B83B140D7}"/>
              </a:ext>
            </a:extLst>
          </p:cNvPr>
          <p:cNvSpPr/>
          <p:nvPr userDrawn="1"/>
        </p:nvSpPr>
        <p:spPr>
          <a:xfrm>
            <a:off x="9839195" y="0"/>
            <a:ext cx="2352805" cy="6814159"/>
          </a:xfrm>
          <a:prstGeom prst="rect">
            <a:avLst/>
          </a:prstGeom>
          <a:solidFill>
            <a:srgbClr val="003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86869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72D1CBD-2315-4A01-B34D-B2B28E68DB45}" type="datetime1">
              <a:rPr lang="en-US" smtClean="0"/>
              <a:pPr/>
              <a:t>10/2/2025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Content">
    <p:spTree>
      <p:nvGrpSpPr>
        <p:cNvPr id="1" name=""/>
        <p:cNvGrpSpPr/>
        <p:nvPr/>
      </p:nvGrpSpPr>
      <p:grpSpPr>
        <a:xfrm>
          <a:off x="0" y="0"/>
          <a:ext cx="0" cy="0"/>
          <a:chOff x="0" y="0"/>
          <a:chExt cx="0" cy="0"/>
        </a:xfrm>
      </p:grpSpPr>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524000"/>
          </a:xfrm>
          <a:prstGeom prst="rect">
            <a:avLst/>
          </a:prstGeom>
        </p:spPr>
      </p:pic>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445251"/>
            <a:ext cx="12192000" cy="428625"/>
          </a:xfrm>
          <a:prstGeom prst="rect">
            <a:avLst/>
          </a:prstGeom>
        </p:spPr>
      </p:pic>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bwMode="white">
          <a:xfrm>
            <a:off x="10646980"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5C6A683-A1E5-43B2-B55A-82DDA4A4FB1B}" type="slidenum">
              <a:rPr lang="en-US" sz="14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5" name="Title 6">
            <a:extLst>
              <a:ext uri="{FF2B5EF4-FFF2-40B4-BE49-F238E27FC236}">
                <a16:creationId xmlns:a16="http://schemas.microsoft.com/office/drawing/2014/main" id="{55FFB69A-16EB-9398-1A33-A078AD0A8E12}"/>
              </a:ext>
            </a:extLst>
          </p:cNvPr>
          <p:cNvSpPr>
            <a:spLocks noGrp="1"/>
          </p:cNvSpPr>
          <p:nvPr>
            <p:ph type="title"/>
          </p:nvPr>
        </p:nvSpPr>
        <p:spPr bwMode="white">
          <a:xfrm>
            <a:off x="710098" y="312128"/>
            <a:ext cx="10743470" cy="1111321"/>
          </a:xfrm>
          <a:prstGeom prst="rect">
            <a:avLst/>
          </a:prstGeom>
        </p:spPr>
        <p:txBody>
          <a:bodyPr/>
          <a:lstStyle>
            <a:lvl1pPr algn="l" defTabSz="914492" rtl="0" eaLnBrk="1" latinLnBrk="0" hangingPunct="1">
              <a:spcBef>
                <a:spcPct val="0"/>
              </a:spcBef>
              <a:buNone/>
              <a:defRPr lang="en-US" sz="32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32829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56">
          <p15:clr>
            <a:srgbClr val="FBAE40"/>
          </p15:clr>
        </p15:guide>
        <p15:guide id="4" pos="7224">
          <p15:clr>
            <a:srgbClr val="FBAE40"/>
          </p15:clr>
        </p15:guide>
        <p15:guide id="5" orient="horz" pos="1056">
          <p15:clr>
            <a:srgbClr val="FBAE40"/>
          </p15:clr>
        </p15:guide>
        <p15:guide id="6" orient="horz" pos="3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enter Title and Content">
    <p:spTree>
      <p:nvGrpSpPr>
        <p:cNvPr id="1" name=""/>
        <p:cNvGrpSpPr/>
        <p:nvPr/>
      </p:nvGrpSpPr>
      <p:grpSpPr>
        <a:xfrm>
          <a:off x="0" y="0"/>
          <a:ext cx="0" cy="0"/>
          <a:chOff x="0" y="0"/>
          <a:chExt cx="0" cy="0"/>
        </a:xfrm>
      </p:grpSpPr>
      <p:grpSp>
        <p:nvGrpSpPr>
          <p:cNvPr id="12" name="Group 2"/>
          <p:cNvGrpSpPr/>
          <p:nvPr userDrawn="1"/>
        </p:nvGrpSpPr>
        <p:grpSpPr>
          <a:xfrm>
            <a:off x="0" y="1217061"/>
            <a:ext cx="12192000" cy="1622732"/>
            <a:chOff x="0" y="0"/>
            <a:chExt cx="4816593" cy="947002"/>
          </a:xfrm>
          <a:solidFill>
            <a:srgbClr val="E6F6FA"/>
          </a:solidFill>
        </p:grpSpPr>
        <p:sp>
          <p:nvSpPr>
            <p:cNvPr id="13" name="Freeform 3"/>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dirty="0">
                <a:latin typeface="Arial" panose="020B0604020202020204" pitchFamily="34" charset="0"/>
              </a:endParaRPr>
            </a:p>
          </p:txBody>
        </p:sp>
        <p:sp>
          <p:nvSpPr>
            <p:cNvPr id="14" name="TextBox 4"/>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dirty="0">
                <a:latin typeface="Arial" panose="020B0604020202020204" pitchFamily="34" charset="0"/>
              </a:endParaRPr>
            </a:p>
          </p:txBody>
        </p:sp>
      </p:grpSp>
      <p:pic>
        <p:nvPicPr>
          <p:cNvPr id="2" name="Picture 1">
            <a:extLst>
              <a:ext uri="{FF2B5EF4-FFF2-40B4-BE49-F238E27FC236}">
                <a16:creationId xmlns:a16="http://schemas.microsoft.com/office/drawing/2014/main" id="{AE1E8562-D57B-E3C9-3447-ED3B8874C7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29375"/>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53F7C184-3040-CF76-ABB5-295E539258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524000"/>
          </a:xfrm>
          <a:prstGeom prst="rect">
            <a:avLst/>
          </a:prstGeom>
        </p:spPr>
      </p:pic>
      <p:sp>
        <p:nvSpPr>
          <p:cNvPr id="7" name="Text Placeholder 6">
            <a:extLst>
              <a:ext uri="{FF2B5EF4-FFF2-40B4-BE49-F238E27FC236}">
                <a16:creationId xmlns:a16="http://schemas.microsoft.com/office/drawing/2014/main" id="{5A05E28A-D37C-4E2E-FD53-C00B9C89313C}"/>
              </a:ext>
            </a:extLst>
          </p:cNvPr>
          <p:cNvSpPr>
            <a:spLocks noGrp="1"/>
          </p:cNvSpPr>
          <p:nvPr>
            <p:ph type="body" sz="quarter" idx="11"/>
          </p:nvPr>
        </p:nvSpPr>
        <p:spPr>
          <a:xfrm>
            <a:off x="0" y="1840340"/>
            <a:ext cx="12192000" cy="1209248"/>
          </a:xfrm>
          <a:prstGeom prst="rect">
            <a:avLst/>
          </a:prstGeom>
        </p:spPr>
        <p:txBody>
          <a:bodyPr/>
          <a:lstStyle>
            <a:lvl1pPr marL="0" indent="0" algn="ctr">
              <a:buNone/>
              <a:defRPr sz="2800" b="1">
                <a:solidFill>
                  <a:srgbClr val="003276"/>
                </a:solidFill>
                <a:latin typeface="Arial" panose="020B0604020202020204" pitchFamily="34" charset="0"/>
              </a:defRPr>
            </a:lvl1pPr>
          </a:lstStyle>
          <a:p>
            <a:pPr lvl="0"/>
            <a:r>
              <a:rPr lang="en-US" dirty="0"/>
              <a:t>Click to edit Master text styles</a:t>
            </a:r>
          </a:p>
        </p:txBody>
      </p:sp>
      <p:sp>
        <p:nvSpPr>
          <p:cNvPr id="9" name="Text Placeholder 11">
            <a:extLst>
              <a:ext uri="{FF2B5EF4-FFF2-40B4-BE49-F238E27FC236}">
                <a16:creationId xmlns:a16="http://schemas.microsoft.com/office/drawing/2014/main" id="{5FCDCE66-A8BB-8A54-22D2-EEE1177C3F8E}"/>
              </a:ext>
            </a:extLst>
          </p:cNvPr>
          <p:cNvSpPr>
            <a:spLocks noGrp="1"/>
          </p:cNvSpPr>
          <p:nvPr>
            <p:ph type="body" sz="quarter" idx="12"/>
          </p:nvPr>
        </p:nvSpPr>
        <p:spPr>
          <a:xfrm>
            <a:off x="709613" y="3845891"/>
            <a:ext cx="10743954" cy="2696311"/>
          </a:xfrm>
          <a:prstGeom prst="rect">
            <a:avLst/>
          </a:prstGeom>
        </p:spPr>
        <p:txBody>
          <a:bodyPr/>
          <a:lstStyle>
            <a:lvl1pPr marL="0" indent="0">
              <a:buNone/>
              <a:defRPr sz="2400">
                <a:solidFill>
                  <a:schemeClr val="tx1"/>
                </a:solidFill>
                <a:latin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dirty="0"/>
              <a:t>Click to edit Master text styles</a:t>
            </a:r>
          </a:p>
        </p:txBody>
      </p:sp>
      <p:sp>
        <p:nvSpPr>
          <p:cNvPr id="5" name="Slide Number Placeholder 6">
            <a:extLst>
              <a:ext uri="{FF2B5EF4-FFF2-40B4-BE49-F238E27FC236}">
                <a16:creationId xmlns:a16="http://schemas.microsoft.com/office/drawing/2014/main" id="{298A8FB5-9208-C6C5-0C97-A9099DE518CA}"/>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dirty="0">
              <a:solidFill>
                <a:schemeClr val="bg1"/>
              </a:solidFill>
              <a:latin typeface="Arial" panose="020B0604020202020204" pitchFamily="34" charset="0"/>
            </a:endParaRPr>
          </a:p>
        </p:txBody>
      </p:sp>
      <p:sp>
        <p:nvSpPr>
          <p:cNvPr id="6" name="Title 6">
            <a:extLst>
              <a:ext uri="{FF2B5EF4-FFF2-40B4-BE49-F238E27FC236}">
                <a16:creationId xmlns:a16="http://schemas.microsoft.com/office/drawing/2014/main" id="{1F597E8B-5342-7990-020B-43BEDFECBD29}"/>
              </a:ext>
            </a:extLst>
          </p:cNvPr>
          <p:cNvSpPr>
            <a:spLocks noGrp="1"/>
          </p:cNvSpPr>
          <p:nvPr>
            <p:ph type="title"/>
          </p:nvPr>
        </p:nvSpPr>
        <p:spPr>
          <a:xfrm>
            <a:off x="710097" y="312126"/>
            <a:ext cx="10743470" cy="1111321"/>
          </a:xfrm>
          <a:prstGeom prst="rect">
            <a:avLst/>
          </a:prstGeom>
        </p:spPr>
        <p:txBody>
          <a:bodyPr/>
          <a:lstStyle>
            <a:lvl1pPr algn="l" defTabSz="914400" rtl="0" eaLnBrk="1" latinLnBrk="0" hangingPunct="1">
              <a:spcBef>
                <a:spcPct val="0"/>
              </a:spcBef>
              <a:buNone/>
              <a:defRPr lang="en-US" sz="3200" kern="1200" dirty="0">
                <a:solidFill>
                  <a:schemeClr val="bg1"/>
                </a:solidFill>
                <a:latin typeface="Arial" panose="020B06040202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38138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D64BC4D9-8E1C-6EF6-522E-3A88DBAF4F1F}"/>
              </a:ext>
            </a:extLst>
          </p:cNvPr>
          <p:cNvSpPr>
            <a:spLocks noGrp="1"/>
          </p:cNvSpPr>
          <p:nvPr>
            <p:ph type="title" hasCustomPrompt="1"/>
          </p:nvPr>
        </p:nvSpPr>
        <p:spPr>
          <a:xfrm>
            <a:off x="1480354" y="2205650"/>
            <a:ext cx="6318518" cy="1972830"/>
          </a:xfrm>
          <a:prstGeom prst="rect">
            <a:avLst/>
          </a:prstGeom>
        </p:spPr>
        <p:txBody>
          <a:bodyPr/>
          <a:lstStyle>
            <a:lvl1pPr algn="l">
              <a:defRPr sz="4800" b="0">
                <a:solidFill>
                  <a:srgbClr val="003176"/>
                </a:solidFill>
                <a:latin typeface="Arial" panose="020B0604020202020204" pitchFamily="34" charset="0"/>
              </a:defRPr>
            </a:lvl1pPr>
          </a:lstStyle>
          <a:p>
            <a:r>
              <a:rPr lang="en-US"/>
              <a:t>Click to edit Master </a:t>
            </a:r>
            <a:br>
              <a:rPr lang="en-US"/>
            </a:br>
            <a:r>
              <a:rPr lang="en-US"/>
              <a:t>title style</a:t>
            </a:r>
          </a:p>
        </p:txBody>
      </p:sp>
      <p:sp>
        <p:nvSpPr>
          <p:cNvPr id="4" name="Text Placeholder 11">
            <a:extLst>
              <a:ext uri="{FF2B5EF4-FFF2-40B4-BE49-F238E27FC236}">
                <a16:creationId xmlns:a16="http://schemas.microsoft.com/office/drawing/2014/main" id="{AB11569B-6983-DFB4-F250-9C325D487FE3}"/>
              </a:ext>
            </a:extLst>
          </p:cNvPr>
          <p:cNvSpPr>
            <a:spLocks noGrp="1"/>
          </p:cNvSpPr>
          <p:nvPr>
            <p:ph type="body" sz="quarter" idx="10"/>
          </p:nvPr>
        </p:nvSpPr>
        <p:spPr>
          <a:xfrm>
            <a:off x="1480354" y="4837376"/>
            <a:ext cx="8218282" cy="419174"/>
          </a:xfrm>
          <a:prstGeom prst="rect">
            <a:avLst/>
          </a:prstGeom>
        </p:spPr>
        <p:txBody>
          <a:bodyPr/>
          <a:lstStyle>
            <a:lvl1pPr marL="0" indent="0">
              <a:buNone/>
              <a:defRPr sz="2133">
                <a:solidFill>
                  <a:srgbClr val="003176"/>
                </a:solidFill>
                <a:latin typeface="Arial" panose="020B0604020202020204" pitchFamily="34" charset="0"/>
              </a:defRPr>
            </a:lvl1pPr>
            <a:lvl2pPr marL="304815" indent="0">
              <a:buNone/>
              <a:defRPr>
                <a:solidFill>
                  <a:srgbClr val="003176"/>
                </a:solidFill>
              </a:defRPr>
            </a:lvl2pPr>
            <a:lvl3pPr marL="609630" indent="0">
              <a:buNone/>
              <a:defRPr>
                <a:solidFill>
                  <a:srgbClr val="003176"/>
                </a:solidFill>
              </a:defRPr>
            </a:lvl3pPr>
            <a:lvl4pPr>
              <a:defRPr>
                <a:solidFill>
                  <a:srgbClr val="003176"/>
                </a:solidFill>
              </a:defRPr>
            </a:lvl4pPr>
            <a:lvl5pPr marL="1219261" indent="0">
              <a:buNone/>
              <a:defRPr>
                <a:solidFill>
                  <a:srgbClr val="003176"/>
                </a:solidFill>
              </a:defRPr>
            </a:lvl5pPr>
          </a:lstStyle>
          <a:p>
            <a:pPr lvl="0"/>
            <a:endParaRPr lang="en-US"/>
          </a:p>
        </p:txBody>
      </p:sp>
      <p:pic>
        <p:nvPicPr>
          <p:cNvPr id="5" name="Picture 4" descr="A blue and red swirly logo&#10;&#10;Description automatically generated">
            <a:extLst>
              <a:ext uri="{FF2B5EF4-FFF2-40B4-BE49-F238E27FC236}">
                <a16:creationId xmlns:a16="http://schemas.microsoft.com/office/drawing/2014/main" id="{2C85865F-3861-DCD0-C1FA-E4669741A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120" y="964659"/>
            <a:ext cx="1846670" cy="4748580"/>
          </a:xfrm>
          <a:prstGeom prst="rect">
            <a:avLst/>
          </a:prstGeom>
        </p:spPr>
      </p:pic>
      <p:pic>
        <p:nvPicPr>
          <p:cNvPr id="6" name="Picture 5">
            <a:extLst>
              <a:ext uri="{FF2B5EF4-FFF2-40B4-BE49-F238E27FC236}">
                <a16:creationId xmlns:a16="http://schemas.microsoft.com/office/drawing/2014/main" id="{0E5FC0BA-7AAB-A7F1-10AA-D9265D320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4" y="5651505"/>
            <a:ext cx="12248327" cy="1243971"/>
          </a:xfrm>
          <a:prstGeom prst="rect">
            <a:avLst/>
          </a:prstGeom>
        </p:spPr>
      </p:pic>
      <p:pic>
        <p:nvPicPr>
          <p:cNvPr id="7" name="Picture 6" descr="A red and blue logo&#10;&#10;Description automatically generated">
            <a:extLst>
              <a:ext uri="{FF2B5EF4-FFF2-40B4-BE49-F238E27FC236}">
                <a16:creationId xmlns:a16="http://schemas.microsoft.com/office/drawing/2014/main" id="{55E0C7D7-05E8-F3AF-F751-A640AEF210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80445" y="475773"/>
            <a:ext cx="3495271" cy="918579"/>
          </a:xfrm>
          <a:prstGeom prst="rect">
            <a:avLst/>
          </a:prstGeom>
        </p:spPr>
      </p:pic>
    </p:spTree>
    <p:extLst>
      <p:ext uri="{BB962C8B-B14F-4D97-AF65-F5344CB8AC3E}">
        <p14:creationId xmlns:p14="http://schemas.microsoft.com/office/powerpoint/2010/main" val="136443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2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143683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750976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F172FC91-2E1C-4B6E-FC97-F22A2A54C246}"/>
              </a:ext>
            </a:extLst>
          </p:cNvPr>
          <p:cNvSpPr>
            <a:spLocks noGrp="1"/>
          </p:cNvSpPr>
          <p:nvPr>
            <p:ph type="pic" sz="quarter" idx="11"/>
          </p:nvPr>
        </p:nvSpPr>
        <p:spPr>
          <a:xfrm>
            <a:off x="7937500" y="1989139"/>
            <a:ext cx="3516313" cy="4143375"/>
          </a:xfrm>
          <a:prstGeom prst="rect">
            <a:avLst/>
          </a:prstGeom>
        </p:spPr>
        <p:txBody>
          <a:bodyPr/>
          <a:lstStyle>
            <a:lvl1pPr marL="0" indent="0">
              <a:buNone/>
              <a:defRPr>
                <a:latin typeface="Arial" panose="020B0604020202020204" pitchFamily="34" charset="0"/>
              </a:defRPr>
            </a:lvl1pPr>
          </a:lstStyle>
          <a:p>
            <a:endParaRPr lang="en-US"/>
          </a:p>
        </p:txBody>
      </p:sp>
      <p:sp>
        <p:nvSpPr>
          <p:cNvPr id="17" name="Text Placeholder 11">
            <a:extLst>
              <a:ext uri="{FF2B5EF4-FFF2-40B4-BE49-F238E27FC236}">
                <a16:creationId xmlns:a16="http://schemas.microsoft.com/office/drawing/2014/main" id="{024487A9-49A2-2585-BB32-12D9098084AB}"/>
              </a:ext>
            </a:extLst>
          </p:cNvPr>
          <p:cNvSpPr>
            <a:spLocks noGrp="1"/>
          </p:cNvSpPr>
          <p:nvPr>
            <p:ph type="body" sz="quarter" idx="10"/>
          </p:nvPr>
        </p:nvSpPr>
        <p:spPr>
          <a:xfrm>
            <a:off x="710098" y="2033588"/>
            <a:ext cx="6831830" cy="785848"/>
          </a:xfrm>
          <a:prstGeom prst="rect">
            <a:avLst/>
          </a:prstGeom>
        </p:spPr>
        <p:txBody>
          <a:bodyPr/>
          <a:lstStyle>
            <a:lvl1pPr marL="0" indent="0">
              <a:buNone/>
              <a:defRPr sz="3200">
                <a:solidFill>
                  <a:srgbClr val="003276"/>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8" name="Text Placeholder 11">
            <a:extLst>
              <a:ext uri="{FF2B5EF4-FFF2-40B4-BE49-F238E27FC236}">
                <a16:creationId xmlns:a16="http://schemas.microsoft.com/office/drawing/2014/main" id="{D25EE684-797F-9808-5E24-ABAA2C0A6C27}"/>
              </a:ext>
            </a:extLst>
          </p:cNvPr>
          <p:cNvSpPr>
            <a:spLocks noGrp="1"/>
          </p:cNvSpPr>
          <p:nvPr>
            <p:ph type="body" sz="quarter" idx="12"/>
          </p:nvPr>
        </p:nvSpPr>
        <p:spPr>
          <a:xfrm>
            <a:off x="710098" y="2970747"/>
            <a:ext cx="6831830" cy="3153828"/>
          </a:xfrm>
          <a:prstGeom prst="rect">
            <a:avLst/>
          </a:prstGeom>
        </p:spPr>
        <p:txBody>
          <a:bodyPr/>
          <a:lstStyle>
            <a:lvl1pPr marL="0" indent="0">
              <a:buNone/>
              <a:defRPr sz="2400">
                <a:solidFill>
                  <a:schemeClr val="tx1"/>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1449510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itle and Content Righ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CD6809-0E46-D3AF-8B30-F18319550505}"/>
              </a:ext>
            </a:extLst>
          </p:cNvPr>
          <p:cNvGrpSpPr/>
          <p:nvPr userDrawn="1"/>
        </p:nvGrpSpPr>
        <p:grpSpPr>
          <a:xfrm>
            <a:off x="0" y="2970749"/>
            <a:ext cx="12192000" cy="2211939"/>
            <a:chOff x="0" y="0"/>
            <a:chExt cx="4816593" cy="947002"/>
          </a:xfrm>
          <a:solidFill>
            <a:srgbClr val="E6F6FA"/>
          </a:solidFill>
        </p:grpSpPr>
        <p:sp>
          <p:nvSpPr>
            <p:cNvPr id="4" name="Freeform 3">
              <a:extLst>
                <a:ext uri="{FF2B5EF4-FFF2-40B4-BE49-F238E27FC236}">
                  <a16:creationId xmlns:a16="http://schemas.microsoft.com/office/drawing/2014/main" id="{2B63CEE1-EEDD-1048-3247-E3FEF74CC4AF}"/>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sz="1800">
                <a:latin typeface="Arial" panose="020B0604020202020204" pitchFamily="34" charset="0"/>
              </a:endParaRPr>
            </a:p>
          </p:txBody>
        </p:sp>
        <p:sp>
          <p:nvSpPr>
            <p:cNvPr id="8" name="TextBox 4">
              <a:extLst>
                <a:ext uri="{FF2B5EF4-FFF2-40B4-BE49-F238E27FC236}">
                  <a16:creationId xmlns:a16="http://schemas.microsoft.com/office/drawing/2014/main" id="{7BFD92D1-370B-4455-A9FF-91FE8EFC101C}"/>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sz="1800">
                <a:latin typeface="Arial" panose="020B0604020202020204" pitchFamily="34" charset="0"/>
              </a:endParaRPr>
            </a:p>
          </p:txBody>
        </p:sp>
      </p:grpSp>
      <p:sp>
        <p:nvSpPr>
          <p:cNvPr id="5" name="Freeform 5">
            <a:extLst>
              <a:ext uri="{FF2B5EF4-FFF2-40B4-BE49-F238E27FC236}">
                <a16:creationId xmlns:a16="http://schemas.microsoft.com/office/drawing/2014/main" id="{5478FFF2-E541-E2FC-5F52-75F48451AE04}"/>
              </a:ext>
            </a:extLst>
          </p:cNvPr>
          <p:cNvSpPr/>
          <p:nvPr userDrawn="1"/>
        </p:nvSpPr>
        <p:spPr>
          <a:xfrm rot="-10800000">
            <a:off x="3812396" y="1295437"/>
            <a:ext cx="8379604" cy="5562563"/>
          </a:xfrm>
          <a:custGeom>
            <a:avLst/>
            <a:gdLst/>
            <a:ahLst/>
            <a:cxnLst/>
            <a:rect l="l" t="t" r="r" b="b"/>
            <a:pathLst>
              <a:path w="9089701" h="5562563">
                <a:moveTo>
                  <a:pt x="0" y="0"/>
                </a:moveTo>
                <a:lnTo>
                  <a:pt x="9089701" y="0"/>
                </a:lnTo>
                <a:lnTo>
                  <a:pt x="9089701" y="5562563"/>
                </a:lnTo>
                <a:lnTo>
                  <a:pt x="0" y="5562563"/>
                </a:lnTo>
                <a:lnTo>
                  <a:pt x="0" y="0"/>
                </a:lnTo>
                <a:close/>
              </a:path>
            </a:pathLst>
          </a:custGeom>
          <a:blipFill>
            <a:blip r:embed="rId2"/>
            <a:stretch>
              <a:fillRect t="-8388" b="-8388"/>
            </a:stretch>
          </a:blipFill>
        </p:spPr>
        <p:txBody>
          <a:bodyPr/>
          <a:lstStyle/>
          <a:p>
            <a:endParaRPr lang="en-US" sz="1800">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26B84E3B-9E29-D6E7-0FEA-294B808183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9" name="Title 6">
            <a:extLst>
              <a:ext uri="{FF2B5EF4-FFF2-40B4-BE49-F238E27FC236}">
                <a16:creationId xmlns:a16="http://schemas.microsoft.com/office/drawing/2014/main" id="{C216887D-0983-42B6-7893-B39283C89734}"/>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10" name="Text Placeholder 6">
            <a:extLst>
              <a:ext uri="{FF2B5EF4-FFF2-40B4-BE49-F238E27FC236}">
                <a16:creationId xmlns:a16="http://schemas.microsoft.com/office/drawing/2014/main" id="{93932F15-5EB8-E296-8964-336F8E4816F5}"/>
              </a:ext>
            </a:extLst>
          </p:cNvPr>
          <p:cNvSpPr>
            <a:spLocks noGrp="1"/>
          </p:cNvSpPr>
          <p:nvPr>
            <p:ph type="body" sz="quarter" idx="11"/>
          </p:nvPr>
        </p:nvSpPr>
        <p:spPr>
          <a:xfrm>
            <a:off x="578590" y="3312255"/>
            <a:ext cx="2655216" cy="1209248"/>
          </a:xfrm>
          <a:prstGeom prst="rect">
            <a:avLst/>
          </a:prstGeom>
        </p:spPr>
        <p:txBody>
          <a:bodyPr/>
          <a:lstStyle>
            <a:lvl1pPr marL="0" indent="0" algn="ctr">
              <a:buNone/>
              <a:defRPr sz="3200" b="1">
                <a:solidFill>
                  <a:srgbClr val="003276"/>
                </a:solidFill>
                <a:latin typeface="Arial" panose="020B0604020202020204" pitchFamily="34" charset="0"/>
              </a:defRPr>
            </a:lvl1pPr>
          </a:lstStyle>
          <a:p>
            <a:pPr lvl="0"/>
            <a:r>
              <a:rPr lang="en-US"/>
              <a:t>Click to edit Master text styles</a:t>
            </a:r>
          </a:p>
        </p:txBody>
      </p:sp>
      <p:sp>
        <p:nvSpPr>
          <p:cNvPr id="11" name="Text Placeholder 11">
            <a:extLst>
              <a:ext uri="{FF2B5EF4-FFF2-40B4-BE49-F238E27FC236}">
                <a16:creationId xmlns:a16="http://schemas.microsoft.com/office/drawing/2014/main" id="{BF946B48-9BE5-3498-0BE3-8BD952124CB4}"/>
              </a:ext>
            </a:extLst>
          </p:cNvPr>
          <p:cNvSpPr>
            <a:spLocks noGrp="1"/>
          </p:cNvSpPr>
          <p:nvPr>
            <p:ph type="body" sz="quarter" idx="10"/>
          </p:nvPr>
        </p:nvSpPr>
        <p:spPr>
          <a:xfrm>
            <a:off x="4621738" y="2033588"/>
            <a:ext cx="6831830" cy="785848"/>
          </a:xfrm>
          <a:prstGeom prst="rect">
            <a:avLst/>
          </a:prstGeom>
        </p:spPr>
        <p:txBody>
          <a:bodyPr/>
          <a:lstStyle>
            <a:lvl1pPr marL="0" indent="0">
              <a:buNone/>
              <a:defRPr sz="3200">
                <a:solidFill>
                  <a:srgbClr val="003276"/>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ADB78E07-B286-DF33-A590-374344DDE04F}"/>
              </a:ext>
            </a:extLst>
          </p:cNvPr>
          <p:cNvSpPr>
            <a:spLocks noGrp="1"/>
          </p:cNvSpPr>
          <p:nvPr>
            <p:ph type="body" sz="quarter" idx="12"/>
          </p:nvPr>
        </p:nvSpPr>
        <p:spPr>
          <a:xfrm>
            <a:off x="4621738" y="2970747"/>
            <a:ext cx="6831830" cy="3153828"/>
          </a:xfrm>
          <a:prstGeom prst="rect">
            <a:avLst/>
          </a:prstGeom>
        </p:spPr>
        <p:txBody>
          <a:bodyPr/>
          <a:lstStyle>
            <a:lvl1pPr marL="0" indent="0">
              <a:buNone/>
              <a:defRPr sz="2400">
                <a:solidFill>
                  <a:schemeClr val="tx1"/>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277BD245-D068-BE49-AD59-FB05A0EE7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sp>
        <p:nvSpPr>
          <p:cNvPr id="14" name="Slide Number Placeholder 6">
            <a:extLst>
              <a:ext uri="{FF2B5EF4-FFF2-40B4-BE49-F238E27FC236}">
                <a16:creationId xmlns:a16="http://schemas.microsoft.com/office/drawing/2014/main" id="{B9BDCFF6-208B-7915-D223-F5533A102FDB}"/>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2450803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anel and Content Righ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CD6809-0E46-D3AF-8B30-F18319550505}"/>
              </a:ext>
            </a:extLst>
          </p:cNvPr>
          <p:cNvGrpSpPr/>
          <p:nvPr userDrawn="1"/>
        </p:nvGrpSpPr>
        <p:grpSpPr>
          <a:xfrm>
            <a:off x="0" y="1374099"/>
            <a:ext cx="12192000" cy="5483901"/>
            <a:chOff x="0" y="0"/>
            <a:chExt cx="4816593" cy="947002"/>
          </a:xfrm>
          <a:solidFill>
            <a:srgbClr val="E6F6FA"/>
          </a:solidFill>
        </p:grpSpPr>
        <p:sp>
          <p:nvSpPr>
            <p:cNvPr id="4" name="Freeform 3">
              <a:extLst>
                <a:ext uri="{FF2B5EF4-FFF2-40B4-BE49-F238E27FC236}">
                  <a16:creationId xmlns:a16="http://schemas.microsoft.com/office/drawing/2014/main" id="{2B63CEE1-EEDD-1048-3247-E3FEF74CC4AF}"/>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sz="1800">
                <a:latin typeface="Arial" panose="020B0604020202020204" pitchFamily="34" charset="0"/>
              </a:endParaRPr>
            </a:p>
          </p:txBody>
        </p:sp>
        <p:sp>
          <p:nvSpPr>
            <p:cNvPr id="8" name="TextBox 4">
              <a:extLst>
                <a:ext uri="{FF2B5EF4-FFF2-40B4-BE49-F238E27FC236}">
                  <a16:creationId xmlns:a16="http://schemas.microsoft.com/office/drawing/2014/main" id="{7BFD92D1-370B-4455-A9FF-91FE8EFC101C}"/>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sz="1800">
                <a:latin typeface="Arial" panose="020B0604020202020204" pitchFamily="34" charset="0"/>
              </a:endParaRPr>
            </a:p>
          </p:txBody>
        </p:sp>
      </p:grpSp>
      <p:sp>
        <p:nvSpPr>
          <p:cNvPr id="5" name="Freeform 5">
            <a:extLst>
              <a:ext uri="{FF2B5EF4-FFF2-40B4-BE49-F238E27FC236}">
                <a16:creationId xmlns:a16="http://schemas.microsoft.com/office/drawing/2014/main" id="{5478FFF2-E541-E2FC-5F52-75F48451AE04}"/>
              </a:ext>
            </a:extLst>
          </p:cNvPr>
          <p:cNvSpPr/>
          <p:nvPr userDrawn="1"/>
        </p:nvSpPr>
        <p:spPr>
          <a:xfrm rot="-10800000">
            <a:off x="4181610" y="1295437"/>
            <a:ext cx="8010390" cy="5562563"/>
          </a:xfrm>
          <a:custGeom>
            <a:avLst/>
            <a:gdLst/>
            <a:ahLst/>
            <a:cxnLst/>
            <a:rect l="l" t="t" r="r" b="b"/>
            <a:pathLst>
              <a:path w="9089701" h="5562563">
                <a:moveTo>
                  <a:pt x="0" y="0"/>
                </a:moveTo>
                <a:lnTo>
                  <a:pt x="9089701" y="0"/>
                </a:lnTo>
                <a:lnTo>
                  <a:pt x="9089701" y="5562563"/>
                </a:lnTo>
                <a:lnTo>
                  <a:pt x="0" y="5562563"/>
                </a:lnTo>
                <a:lnTo>
                  <a:pt x="0" y="0"/>
                </a:lnTo>
                <a:close/>
              </a:path>
            </a:pathLst>
          </a:custGeom>
          <a:blipFill>
            <a:blip r:embed="rId2"/>
            <a:stretch>
              <a:fillRect l="-4609" t="-8388" b="-8388"/>
            </a:stretch>
          </a:blipFill>
        </p:spPr>
        <p:txBody>
          <a:bodyPr/>
          <a:lstStyle/>
          <a:p>
            <a:endParaRPr lang="en-US" sz="1800">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26B84E3B-9E29-D6E7-0FEA-294B808183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9" name="Title 6">
            <a:extLst>
              <a:ext uri="{FF2B5EF4-FFF2-40B4-BE49-F238E27FC236}">
                <a16:creationId xmlns:a16="http://schemas.microsoft.com/office/drawing/2014/main" id="{C216887D-0983-42B6-7893-B39283C89734}"/>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BF946B48-9BE5-3498-0BE3-8BD952124CB4}"/>
              </a:ext>
            </a:extLst>
          </p:cNvPr>
          <p:cNvSpPr>
            <a:spLocks noGrp="1"/>
          </p:cNvSpPr>
          <p:nvPr>
            <p:ph type="body" sz="quarter" idx="10"/>
          </p:nvPr>
        </p:nvSpPr>
        <p:spPr>
          <a:xfrm>
            <a:off x="4991725" y="2033588"/>
            <a:ext cx="6461843" cy="785848"/>
          </a:xfrm>
          <a:prstGeom prst="rect">
            <a:avLst/>
          </a:prstGeom>
        </p:spPr>
        <p:txBody>
          <a:bodyPr/>
          <a:lstStyle>
            <a:lvl1pPr marL="0" indent="0">
              <a:buNone/>
              <a:defRPr sz="3200">
                <a:solidFill>
                  <a:srgbClr val="003276"/>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ADB78E07-B286-DF33-A590-374344DDE04F}"/>
              </a:ext>
            </a:extLst>
          </p:cNvPr>
          <p:cNvSpPr>
            <a:spLocks noGrp="1"/>
          </p:cNvSpPr>
          <p:nvPr>
            <p:ph type="body" sz="quarter" idx="12"/>
          </p:nvPr>
        </p:nvSpPr>
        <p:spPr>
          <a:xfrm>
            <a:off x="4991725" y="3267856"/>
            <a:ext cx="6461843" cy="2856719"/>
          </a:xfrm>
          <a:prstGeom prst="rect">
            <a:avLst/>
          </a:prstGeom>
        </p:spPr>
        <p:txBody>
          <a:bodyPr/>
          <a:lstStyle>
            <a:lvl1pPr marL="0" indent="0">
              <a:buNone/>
              <a:defRPr sz="2400">
                <a:solidFill>
                  <a:schemeClr val="tx1"/>
                </a:solidFill>
                <a:latin typeface="Arial" panose="020B0604020202020204" pitchFamily="34" charset="0"/>
              </a:defRPr>
            </a:lvl1pPr>
            <a:lvl2pPr marL="457223"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503" indent="-228611">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277BD245-D068-BE49-AD59-FB05A0EE7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sp>
        <p:nvSpPr>
          <p:cNvPr id="14" name="Slide Number Placeholder 6">
            <a:extLst>
              <a:ext uri="{FF2B5EF4-FFF2-40B4-BE49-F238E27FC236}">
                <a16:creationId xmlns:a16="http://schemas.microsoft.com/office/drawing/2014/main" id="{B9BDCFF6-208B-7915-D223-F5533A102FDB}"/>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257776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nter Title and Two Drop Shadow Boxes">
    <p:spTree>
      <p:nvGrpSpPr>
        <p:cNvPr id="1" name=""/>
        <p:cNvGrpSpPr/>
        <p:nvPr/>
      </p:nvGrpSpPr>
      <p:grpSpPr>
        <a:xfrm>
          <a:off x="0" y="0"/>
          <a:ext cx="0" cy="0"/>
          <a:chOff x="0" y="0"/>
          <a:chExt cx="0" cy="0"/>
        </a:xfrm>
      </p:grpSpPr>
      <p:pic>
        <p:nvPicPr>
          <p:cNvPr id="5" name="Picture 4" descr="A white screen with black border&#10;&#10;Description automatically generated">
            <a:extLst>
              <a:ext uri="{FF2B5EF4-FFF2-40B4-BE49-F238E27FC236}">
                <a16:creationId xmlns:a16="http://schemas.microsoft.com/office/drawing/2014/main" id="{2E2D2FB5-D069-95A3-3ABB-6B7011DDA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6208372" y="2545536"/>
            <a:ext cx="3860021" cy="4312465"/>
          </a:xfrm>
          <a:prstGeom prst="rect">
            <a:avLst/>
          </a:prstGeom>
        </p:spPr>
      </p:pic>
      <p:pic>
        <p:nvPicPr>
          <p:cNvPr id="11" name="Picture 10" descr="A white screen with black border&#10;&#10;Description automatically generated">
            <a:extLst>
              <a:ext uri="{FF2B5EF4-FFF2-40B4-BE49-F238E27FC236}">
                <a16:creationId xmlns:a16="http://schemas.microsoft.com/office/drawing/2014/main" id="{DB035CCF-CBC2-63BD-59FC-2552F4DE65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2215992" y="2545536"/>
            <a:ext cx="3860021" cy="4312465"/>
          </a:xfrm>
          <a:prstGeom prst="rect">
            <a:avLst/>
          </a:prstGeom>
        </p:spPr>
      </p:pic>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
        <p:nvSpPr>
          <p:cNvPr id="12" name="Text Placeholder 6">
            <a:extLst>
              <a:ext uri="{FF2B5EF4-FFF2-40B4-BE49-F238E27FC236}">
                <a16:creationId xmlns:a16="http://schemas.microsoft.com/office/drawing/2014/main" id="{E6BA94D5-F4D2-7905-9841-33DB35206C06}"/>
              </a:ext>
            </a:extLst>
          </p:cNvPr>
          <p:cNvSpPr>
            <a:spLocks noGrp="1"/>
          </p:cNvSpPr>
          <p:nvPr>
            <p:ph type="body" sz="quarter" idx="11"/>
          </p:nvPr>
        </p:nvSpPr>
        <p:spPr>
          <a:xfrm>
            <a:off x="710098" y="1739370"/>
            <a:ext cx="10743469" cy="806165"/>
          </a:xfrm>
          <a:prstGeom prst="rect">
            <a:avLst/>
          </a:prstGeom>
        </p:spPr>
        <p:txBody>
          <a:bodyPr/>
          <a:lstStyle>
            <a:lvl1pPr marL="0" indent="0" algn="ctr">
              <a:buNone/>
              <a:defRPr sz="3467" b="1">
                <a:solidFill>
                  <a:srgbClr val="003276"/>
                </a:solidFill>
                <a:latin typeface="Arial" panose="020B0604020202020204" pitchFamily="34" charset="0"/>
              </a:defRPr>
            </a:lvl1pPr>
          </a:lstStyle>
          <a:p>
            <a:pPr lvl="0"/>
            <a:r>
              <a:rPr lang="en-US"/>
              <a:t>Click to edit Master text styles</a:t>
            </a:r>
          </a:p>
        </p:txBody>
      </p:sp>
      <p:sp>
        <p:nvSpPr>
          <p:cNvPr id="13" name="Text Placeholder 6">
            <a:extLst>
              <a:ext uri="{FF2B5EF4-FFF2-40B4-BE49-F238E27FC236}">
                <a16:creationId xmlns:a16="http://schemas.microsoft.com/office/drawing/2014/main" id="{80A1AD25-3F49-6B36-581F-47977D28FC84}"/>
              </a:ext>
            </a:extLst>
          </p:cNvPr>
          <p:cNvSpPr>
            <a:spLocks noGrp="1"/>
          </p:cNvSpPr>
          <p:nvPr>
            <p:ph type="body" sz="quarter" idx="14"/>
          </p:nvPr>
        </p:nvSpPr>
        <p:spPr>
          <a:xfrm>
            <a:off x="6704612" y="3151133"/>
            <a:ext cx="2870200" cy="2688519"/>
          </a:xfrm>
          <a:prstGeom prst="rect">
            <a:avLst/>
          </a:prstGeom>
        </p:spPr>
        <p:txBody>
          <a:bodyPr/>
          <a:lstStyle>
            <a:lvl1pPr marL="0" indent="0" algn="ctr">
              <a:buNone/>
              <a:defRPr sz="2400">
                <a:solidFill>
                  <a:schemeClr val="tx1"/>
                </a:solidFill>
                <a:latin typeface="Arial" panose="020B0604020202020204" pitchFamily="34" charset="0"/>
              </a:defRPr>
            </a:lvl1pPr>
          </a:lstStyle>
          <a:p>
            <a:pPr lvl="0"/>
            <a:r>
              <a:rPr lang="en-US"/>
              <a:t>Click to edit Master text styles</a:t>
            </a:r>
          </a:p>
        </p:txBody>
      </p:sp>
      <p:sp>
        <p:nvSpPr>
          <p:cNvPr id="15" name="Text Placeholder 6">
            <a:extLst>
              <a:ext uri="{FF2B5EF4-FFF2-40B4-BE49-F238E27FC236}">
                <a16:creationId xmlns:a16="http://schemas.microsoft.com/office/drawing/2014/main" id="{FE5C98DC-467D-8659-D142-323AE2363B00}"/>
              </a:ext>
            </a:extLst>
          </p:cNvPr>
          <p:cNvSpPr>
            <a:spLocks noGrp="1"/>
          </p:cNvSpPr>
          <p:nvPr>
            <p:ph type="body" sz="quarter" idx="16"/>
          </p:nvPr>
        </p:nvSpPr>
        <p:spPr>
          <a:xfrm>
            <a:off x="2707235" y="3151133"/>
            <a:ext cx="2870200" cy="2688519"/>
          </a:xfrm>
          <a:prstGeom prst="rect">
            <a:avLst/>
          </a:prstGeom>
        </p:spPr>
        <p:txBody>
          <a:bodyPr/>
          <a:lstStyle>
            <a:lvl1pPr marL="0" indent="0" algn="ctr">
              <a:buNone/>
              <a:defRPr sz="2400">
                <a:solidFill>
                  <a:schemeClr val="tx1"/>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7723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er Title and Three Drop Shadow Boxes">
    <p:spTree>
      <p:nvGrpSpPr>
        <p:cNvPr id="1" name=""/>
        <p:cNvGrpSpPr/>
        <p:nvPr/>
      </p:nvGrpSpPr>
      <p:grpSpPr>
        <a:xfrm>
          <a:off x="0" y="0"/>
          <a:ext cx="0" cy="0"/>
          <a:chOff x="0" y="0"/>
          <a:chExt cx="0" cy="0"/>
        </a:xfrm>
      </p:grpSpPr>
      <p:pic>
        <p:nvPicPr>
          <p:cNvPr id="6" name="Picture 5" descr="A white screen with black border&#10;&#10;Description automatically generated">
            <a:extLst>
              <a:ext uri="{FF2B5EF4-FFF2-40B4-BE49-F238E27FC236}">
                <a16:creationId xmlns:a16="http://schemas.microsoft.com/office/drawing/2014/main" id="{97F6FC38-B6C7-917F-E9E6-21D0A5F5C8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585602" y="2873115"/>
            <a:ext cx="3566810" cy="3984885"/>
          </a:xfrm>
          <a:prstGeom prst="rect">
            <a:avLst/>
          </a:prstGeom>
        </p:spPr>
      </p:pic>
      <p:pic>
        <p:nvPicPr>
          <p:cNvPr id="8" name="Picture 7" descr="A white screen with black border&#10;&#10;Description automatically generated">
            <a:extLst>
              <a:ext uri="{FF2B5EF4-FFF2-40B4-BE49-F238E27FC236}">
                <a16:creationId xmlns:a16="http://schemas.microsoft.com/office/drawing/2014/main" id="{F356272D-3605-0EB0-CCE4-A1C68AA95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4298427" y="2873115"/>
            <a:ext cx="3566810" cy="3984885"/>
          </a:xfrm>
          <a:prstGeom prst="rect">
            <a:avLst/>
          </a:prstGeom>
        </p:spPr>
      </p:pic>
      <p:pic>
        <p:nvPicPr>
          <p:cNvPr id="9" name="Picture 8" descr="A white screen with black border&#10;&#10;Description automatically generated">
            <a:extLst>
              <a:ext uri="{FF2B5EF4-FFF2-40B4-BE49-F238E27FC236}">
                <a16:creationId xmlns:a16="http://schemas.microsoft.com/office/drawing/2014/main" id="{6D5258A2-7B51-4A84-DF37-E1B4E0F629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52" b="1"/>
          <a:stretch/>
        </p:blipFill>
        <p:spPr>
          <a:xfrm>
            <a:off x="8011252" y="2873115"/>
            <a:ext cx="3566810" cy="3984885"/>
          </a:xfrm>
          <a:prstGeom prst="rect">
            <a:avLst/>
          </a:prstGeom>
        </p:spPr>
      </p:pic>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
        <p:nvSpPr>
          <p:cNvPr id="12" name="Text Placeholder 6">
            <a:extLst>
              <a:ext uri="{FF2B5EF4-FFF2-40B4-BE49-F238E27FC236}">
                <a16:creationId xmlns:a16="http://schemas.microsoft.com/office/drawing/2014/main" id="{E6BA94D5-F4D2-7905-9841-33DB35206C06}"/>
              </a:ext>
            </a:extLst>
          </p:cNvPr>
          <p:cNvSpPr>
            <a:spLocks noGrp="1"/>
          </p:cNvSpPr>
          <p:nvPr>
            <p:ph type="body" sz="quarter" idx="11"/>
          </p:nvPr>
        </p:nvSpPr>
        <p:spPr>
          <a:xfrm>
            <a:off x="710098" y="1739370"/>
            <a:ext cx="10743469" cy="806165"/>
          </a:xfrm>
          <a:prstGeom prst="rect">
            <a:avLst/>
          </a:prstGeom>
        </p:spPr>
        <p:txBody>
          <a:bodyPr/>
          <a:lstStyle>
            <a:lvl1pPr marL="0" indent="0" algn="ctr">
              <a:buNone/>
              <a:defRPr sz="3467" b="1">
                <a:solidFill>
                  <a:srgbClr val="003276"/>
                </a:solidFill>
                <a:latin typeface="Arial" panose="020B0604020202020204" pitchFamily="34" charset="0"/>
              </a:defRPr>
            </a:lvl1pPr>
          </a:lstStyle>
          <a:p>
            <a:pPr lvl="0"/>
            <a:r>
              <a:rPr lang="en-US"/>
              <a:t>Click to edit Master text styles</a:t>
            </a:r>
          </a:p>
        </p:txBody>
      </p:sp>
      <p:sp>
        <p:nvSpPr>
          <p:cNvPr id="13" name="Text Placeholder 6">
            <a:extLst>
              <a:ext uri="{FF2B5EF4-FFF2-40B4-BE49-F238E27FC236}">
                <a16:creationId xmlns:a16="http://schemas.microsoft.com/office/drawing/2014/main" id="{80A1AD25-3F49-6B36-581F-47977D28FC84}"/>
              </a:ext>
            </a:extLst>
          </p:cNvPr>
          <p:cNvSpPr>
            <a:spLocks noGrp="1"/>
          </p:cNvSpPr>
          <p:nvPr>
            <p:ph type="body" sz="quarter" idx="14"/>
          </p:nvPr>
        </p:nvSpPr>
        <p:spPr>
          <a:xfrm>
            <a:off x="4646731" y="3151133"/>
            <a:ext cx="2870200" cy="2688519"/>
          </a:xfrm>
          <a:prstGeom prst="rect">
            <a:avLst/>
          </a:prstGeom>
        </p:spPr>
        <p:txBody>
          <a:bodyPr/>
          <a:lstStyle>
            <a:lvl1pPr marL="0" indent="0" algn="ctr">
              <a:buNone/>
              <a:defRPr sz="2400">
                <a:solidFill>
                  <a:schemeClr val="tx1"/>
                </a:solidFill>
                <a:latin typeface="Arial" panose="020B0604020202020204" pitchFamily="34" charset="0"/>
              </a:defRPr>
            </a:lvl1pPr>
          </a:lstStyle>
          <a:p>
            <a:pPr lvl="0"/>
            <a:r>
              <a:rPr lang="en-US"/>
              <a:t>Click to edit Master text styles</a:t>
            </a:r>
          </a:p>
        </p:txBody>
      </p:sp>
      <p:sp>
        <p:nvSpPr>
          <p:cNvPr id="15" name="Text Placeholder 6">
            <a:extLst>
              <a:ext uri="{FF2B5EF4-FFF2-40B4-BE49-F238E27FC236}">
                <a16:creationId xmlns:a16="http://schemas.microsoft.com/office/drawing/2014/main" id="{FE5C98DC-467D-8659-D142-323AE2363B00}"/>
              </a:ext>
            </a:extLst>
          </p:cNvPr>
          <p:cNvSpPr>
            <a:spLocks noGrp="1"/>
          </p:cNvSpPr>
          <p:nvPr>
            <p:ph type="body" sz="quarter" idx="16"/>
          </p:nvPr>
        </p:nvSpPr>
        <p:spPr>
          <a:xfrm>
            <a:off x="948897" y="3151133"/>
            <a:ext cx="2870200" cy="2688519"/>
          </a:xfrm>
          <a:prstGeom prst="rect">
            <a:avLst/>
          </a:prstGeom>
        </p:spPr>
        <p:txBody>
          <a:bodyPr/>
          <a:lstStyle>
            <a:lvl1pPr marL="0" indent="0" algn="ctr">
              <a:buNone/>
              <a:defRPr sz="2400">
                <a:solidFill>
                  <a:schemeClr val="tx1"/>
                </a:solidFill>
                <a:latin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B8D0A0DA-7D0F-F6AC-D4C1-5842A1233E2D}"/>
              </a:ext>
            </a:extLst>
          </p:cNvPr>
          <p:cNvSpPr>
            <a:spLocks noGrp="1"/>
          </p:cNvSpPr>
          <p:nvPr>
            <p:ph type="body" sz="quarter" idx="17"/>
          </p:nvPr>
        </p:nvSpPr>
        <p:spPr>
          <a:xfrm>
            <a:off x="8359556" y="3151133"/>
            <a:ext cx="2870200" cy="2688519"/>
          </a:xfrm>
          <a:prstGeom prst="rect">
            <a:avLst/>
          </a:prstGeom>
        </p:spPr>
        <p:txBody>
          <a:bodyPr/>
          <a:lstStyle>
            <a:lvl1pPr marL="0" indent="0" algn="ctr">
              <a:buNone/>
              <a:defRPr sz="2400">
                <a:solidFill>
                  <a:schemeClr val="tx1"/>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334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ceholder Title">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C20AD2D0-8A5D-94CB-2B9A-47AB6FF474A1}"/>
              </a:ext>
            </a:extLst>
          </p:cNvPr>
          <p:cNvGrpSpPr>
            <a:grpSpLocks/>
          </p:cNvGrpSpPr>
          <p:nvPr userDrawn="1"/>
        </p:nvGrpSpPr>
        <p:grpSpPr>
          <a:xfrm>
            <a:off x="0" y="0"/>
            <a:ext cx="12192000" cy="6858000"/>
            <a:chOff x="0" y="0"/>
            <a:chExt cx="24384000" cy="13716000"/>
          </a:xfrm>
        </p:grpSpPr>
        <p:sp>
          <p:nvSpPr>
            <p:cNvPr id="11" name="Freeform 3">
              <a:extLst>
                <a:ext uri="{FF2B5EF4-FFF2-40B4-BE49-F238E27FC236}">
                  <a16:creationId xmlns:a16="http://schemas.microsoft.com/office/drawing/2014/main" id="{9CD85E76-8877-185A-8BC3-31B086B20666}"/>
                </a:ext>
              </a:extLst>
            </p:cNvPr>
            <p:cNvSpPr>
              <a:spLocks noGrp="1" noRot="1" noMove="1" noResize="1" noEditPoints="1" noAdjustHandles="1" noChangeArrowheads="1" noChangeShapeType="1"/>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sz="1200">
                <a:latin typeface="Arial" panose="020B0604020202020204" pitchFamily="34" charset="0"/>
              </a:endParaRPr>
            </a:p>
          </p:txBody>
        </p:sp>
      </p:grpSp>
      <p:grpSp>
        <p:nvGrpSpPr>
          <p:cNvPr id="12" name="Group 4">
            <a:extLst>
              <a:ext uri="{FF2B5EF4-FFF2-40B4-BE49-F238E27FC236}">
                <a16:creationId xmlns:a16="http://schemas.microsoft.com/office/drawing/2014/main" id="{61320472-D49B-86D1-82D7-CDA203F0ADF4}"/>
              </a:ext>
            </a:extLst>
          </p:cNvPr>
          <p:cNvGrpSpPr/>
          <p:nvPr userDrawn="1"/>
        </p:nvGrpSpPr>
        <p:grpSpPr>
          <a:xfrm>
            <a:off x="9631680" y="1348740"/>
            <a:ext cx="1615440" cy="4160520"/>
            <a:chOff x="0" y="0"/>
            <a:chExt cx="3230880" cy="8321040"/>
          </a:xfrm>
        </p:grpSpPr>
        <p:sp>
          <p:nvSpPr>
            <p:cNvPr id="13" name="Freeform 5">
              <a:extLst>
                <a:ext uri="{FF2B5EF4-FFF2-40B4-BE49-F238E27FC236}">
                  <a16:creationId xmlns:a16="http://schemas.microsoft.com/office/drawing/2014/main" id="{103DA3AB-DD89-E1A4-E7AE-F5525AD0C7CA}"/>
                </a:ext>
              </a:extLst>
            </p:cNvPr>
            <p:cNvSpPr/>
            <p:nvPr/>
          </p:nvSpPr>
          <p:spPr>
            <a:xfrm>
              <a:off x="0" y="0"/>
              <a:ext cx="3230880" cy="8321040"/>
            </a:xfrm>
            <a:custGeom>
              <a:avLst/>
              <a:gdLst/>
              <a:ahLst/>
              <a:cxnLst/>
              <a:rect l="l" t="t" r="r" b="b"/>
              <a:pathLst>
                <a:path w="3230880" h="8321040">
                  <a:moveTo>
                    <a:pt x="0" y="0"/>
                  </a:moveTo>
                  <a:lnTo>
                    <a:pt x="3230880" y="0"/>
                  </a:lnTo>
                  <a:lnTo>
                    <a:pt x="3230880" y="8321040"/>
                  </a:lnTo>
                  <a:lnTo>
                    <a:pt x="0" y="8321040"/>
                  </a:lnTo>
                  <a:lnTo>
                    <a:pt x="0" y="0"/>
                  </a:lnTo>
                  <a:close/>
                </a:path>
              </a:pathLst>
            </a:custGeom>
            <a:blipFill>
              <a:blip r:embed="rId3"/>
              <a:stretch>
                <a:fillRect l="-78" r="-78"/>
              </a:stretch>
            </a:blipFill>
          </p:spPr>
          <p:txBody>
            <a:bodyPr/>
            <a:lstStyle/>
            <a:p>
              <a:endParaRPr lang="en-US" sz="1200">
                <a:latin typeface="Arial" panose="020B0604020202020204" pitchFamily="34" charset="0"/>
              </a:endParaRPr>
            </a:p>
          </p:txBody>
        </p:sp>
      </p:gr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
        <p:nvSpPr>
          <p:cNvPr id="14" name="Text Placeholder 5">
            <a:extLst>
              <a:ext uri="{FF2B5EF4-FFF2-40B4-BE49-F238E27FC236}">
                <a16:creationId xmlns:a16="http://schemas.microsoft.com/office/drawing/2014/main" id="{CA0C15D2-B22D-072B-881A-4A185D730FB4}"/>
              </a:ext>
            </a:extLst>
          </p:cNvPr>
          <p:cNvSpPr>
            <a:spLocks noGrp="1"/>
          </p:cNvSpPr>
          <p:nvPr>
            <p:ph type="body" sz="quarter" idx="10"/>
          </p:nvPr>
        </p:nvSpPr>
        <p:spPr>
          <a:xfrm>
            <a:off x="710098" y="2315980"/>
            <a:ext cx="8129102" cy="2393841"/>
          </a:xfrm>
          <a:prstGeom prst="rect">
            <a:avLst/>
          </a:prstGeom>
        </p:spPr>
        <p:txBody>
          <a:bodyPr/>
          <a:lstStyle>
            <a:lvl1pPr marL="0" indent="0">
              <a:buNone/>
              <a:defRPr sz="5334">
                <a:solidFill>
                  <a:schemeClr val="bg1"/>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28865742-5F2B-D0D2-1B8F-9C34BDDBC70E}"/>
              </a:ext>
            </a:extLst>
          </p:cNvPr>
          <p:cNvSpPr>
            <a:spLocks noGrp="1"/>
          </p:cNvSpPr>
          <p:nvPr>
            <p:ph type="body" sz="quarter" idx="11"/>
          </p:nvPr>
        </p:nvSpPr>
        <p:spPr>
          <a:xfrm>
            <a:off x="710098" y="4709822"/>
            <a:ext cx="8129102" cy="634172"/>
          </a:xfrm>
          <a:prstGeom prst="rect">
            <a:avLst/>
          </a:prstGeom>
        </p:spPr>
        <p:txBody>
          <a:bodyPr/>
          <a:lstStyle>
            <a:lvl1pPr marL="0" indent="0">
              <a:buNone/>
              <a:defRPr sz="3200">
                <a:solidFill>
                  <a:schemeClr val="bg1"/>
                </a:solidFill>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35375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C20AD2D0-8A5D-94CB-2B9A-47AB6FF474A1}"/>
              </a:ext>
            </a:extLst>
          </p:cNvPr>
          <p:cNvGrpSpPr>
            <a:grpSpLocks/>
          </p:cNvGrpSpPr>
          <p:nvPr userDrawn="1"/>
        </p:nvGrpSpPr>
        <p:grpSpPr>
          <a:xfrm>
            <a:off x="0" y="0"/>
            <a:ext cx="12192000" cy="6858000"/>
            <a:chOff x="0" y="0"/>
            <a:chExt cx="24384000" cy="13716000"/>
          </a:xfrm>
        </p:grpSpPr>
        <p:sp>
          <p:nvSpPr>
            <p:cNvPr id="11" name="Freeform 3">
              <a:extLst>
                <a:ext uri="{FF2B5EF4-FFF2-40B4-BE49-F238E27FC236}">
                  <a16:creationId xmlns:a16="http://schemas.microsoft.com/office/drawing/2014/main" id="{9CD85E76-8877-185A-8BC3-31B086B20666}"/>
                </a:ext>
              </a:extLst>
            </p:cNvPr>
            <p:cNvSpPr>
              <a:spLocks noGrp="1" noRot="1" noMove="1" noResize="1" noEditPoints="1" noAdjustHandles="1" noChangeArrowheads="1" noChangeShapeType="1"/>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sz="1200">
                <a:latin typeface="Arial" panose="020B0604020202020204" pitchFamily="34" charset="0"/>
              </a:endParaRPr>
            </a:p>
          </p:txBody>
        </p:sp>
      </p:grpSp>
      <p:sp>
        <p:nvSpPr>
          <p:cNvPr id="2" name="Freeform 3">
            <a:extLst>
              <a:ext uri="{FF2B5EF4-FFF2-40B4-BE49-F238E27FC236}">
                <a16:creationId xmlns:a16="http://schemas.microsoft.com/office/drawing/2014/main" id="{C6FA5600-2736-64B2-64B2-DBD26B94D527}"/>
              </a:ext>
            </a:extLst>
          </p:cNvPr>
          <p:cNvSpPr/>
          <p:nvPr userDrawn="1"/>
        </p:nvSpPr>
        <p:spPr>
          <a:xfrm>
            <a:off x="4217054" y="2248839"/>
            <a:ext cx="3757893" cy="2090500"/>
          </a:xfrm>
          <a:custGeom>
            <a:avLst/>
            <a:gdLst/>
            <a:ahLst/>
            <a:cxnLst/>
            <a:rect l="l" t="t" r="r" b="b"/>
            <a:pathLst>
              <a:path w="3337965" h="1856896">
                <a:moveTo>
                  <a:pt x="0" y="0"/>
                </a:moveTo>
                <a:lnTo>
                  <a:pt x="3337964" y="0"/>
                </a:lnTo>
                <a:lnTo>
                  <a:pt x="3337964" y="1856896"/>
                </a:lnTo>
                <a:lnTo>
                  <a:pt x="0" y="1856896"/>
                </a:lnTo>
                <a:lnTo>
                  <a:pt x="0" y="0"/>
                </a:lnTo>
                <a:close/>
              </a:path>
            </a:pathLst>
          </a:custGeom>
          <a:blipFill>
            <a:blip r:embed="rId3"/>
            <a:stretch>
              <a:fillRect/>
            </a:stretch>
          </a:blipFill>
        </p:spPr>
        <p:txBody>
          <a:bodyPr/>
          <a:lstStyle/>
          <a:p>
            <a:endParaRPr lang="en-US" sz="1200">
              <a:latin typeface="Arial" panose="020B0604020202020204" pitchFamily="34" charset="0"/>
            </a:endParaRPr>
          </a:p>
        </p:txBody>
      </p:sp>
      <p:sp>
        <p:nvSpPr>
          <p:cNvPr id="3" name="TextBox 2">
            <a:extLst>
              <a:ext uri="{FF2B5EF4-FFF2-40B4-BE49-F238E27FC236}">
                <a16:creationId xmlns:a16="http://schemas.microsoft.com/office/drawing/2014/main" id="{0AA2F2A7-B119-78AC-EF8B-AB565E61F7DA}"/>
              </a:ext>
            </a:extLst>
          </p:cNvPr>
          <p:cNvSpPr txBox="1"/>
          <p:nvPr userDrawn="1"/>
        </p:nvSpPr>
        <p:spPr>
          <a:xfrm>
            <a:off x="1661057" y="6092906"/>
            <a:ext cx="8869886" cy="278538"/>
          </a:xfrm>
          <a:prstGeom prst="rect">
            <a:avLst/>
          </a:prstGeom>
        </p:spPr>
        <p:txBody>
          <a:bodyPr wrap="square" lIns="0" tIns="0" rIns="0" bIns="0" rtlCol="0" anchor="t">
            <a:spAutoFit/>
          </a:bodyPr>
          <a:lstStyle/>
          <a:p>
            <a:pPr algn="ctr">
              <a:lnSpc>
                <a:spcPts val="960"/>
              </a:lnSpc>
            </a:pPr>
            <a:r>
              <a:rPr lang="en-US" sz="1600">
                <a:solidFill>
                  <a:srgbClr val="FFFFFF"/>
                </a:solidFill>
                <a:latin typeface="Arial" panose="020B0604020202020204" pitchFamily="34" charset="0"/>
              </a:rPr>
              <a:t>© 2025 The Board of Pensions of the Presbyterian Church (U.S.A.)</a:t>
            </a:r>
          </a:p>
          <a:p>
            <a:pPr algn="ctr">
              <a:lnSpc>
                <a:spcPts val="960"/>
              </a:lnSpc>
            </a:pPr>
            <a:r>
              <a:rPr lang="en-US" sz="1600">
                <a:solidFill>
                  <a:srgbClr val="FFFFFF"/>
                </a:solidFill>
                <a:latin typeface="Arial" panose="020B0604020202020204" pitchFamily="34" charset="0"/>
              </a:rPr>
              <a:t> </a:t>
            </a:r>
          </a:p>
        </p:txBody>
      </p:sp>
    </p:spTree>
    <p:extLst>
      <p:ext uri="{BB962C8B-B14F-4D97-AF65-F5344CB8AC3E}">
        <p14:creationId xmlns:p14="http://schemas.microsoft.com/office/powerpoint/2010/main" val="3331828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9376"/>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Tree>
    <p:extLst>
      <p:ext uri="{BB962C8B-B14F-4D97-AF65-F5344CB8AC3E}">
        <p14:creationId xmlns:p14="http://schemas.microsoft.com/office/powerpoint/2010/main" val="10546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F172FC91-2E1C-4B6E-FC97-F22A2A54C246}"/>
              </a:ext>
            </a:extLst>
          </p:cNvPr>
          <p:cNvSpPr>
            <a:spLocks noGrp="1"/>
          </p:cNvSpPr>
          <p:nvPr>
            <p:ph type="pic" sz="quarter" idx="11"/>
          </p:nvPr>
        </p:nvSpPr>
        <p:spPr>
          <a:xfrm>
            <a:off x="7937500" y="1989138"/>
            <a:ext cx="3516313" cy="4143375"/>
          </a:xfrm>
          <a:prstGeom prst="rect">
            <a:avLst/>
          </a:prstGeom>
        </p:spPr>
        <p:txBody>
          <a:bodyPr/>
          <a:lstStyle>
            <a:lvl1pPr marL="0" indent="0">
              <a:buNone/>
              <a:defRPr>
                <a:latin typeface="Arial" panose="020B0604020202020204" pitchFamily="34" charset="0"/>
              </a:defRPr>
            </a:lvl1pPr>
          </a:lstStyle>
          <a:p>
            <a:endParaRPr lang="en-US"/>
          </a:p>
        </p:txBody>
      </p:sp>
      <p:sp>
        <p:nvSpPr>
          <p:cNvPr id="17" name="Text Placeholder 11">
            <a:extLst>
              <a:ext uri="{FF2B5EF4-FFF2-40B4-BE49-F238E27FC236}">
                <a16:creationId xmlns:a16="http://schemas.microsoft.com/office/drawing/2014/main" id="{024487A9-49A2-2585-BB32-12D9098084AB}"/>
              </a:ext>
            </a:extLst>
          </p:cNvPr>
          <p:cNvSpPr>
            <a:spLocks noGrp="1"/>
          </p:cNvSpPr>
          <p:nvPr>
            <p:ph type="body" sz="quarter" idx="10"/>
          </p:nvPr>
        </p:nvSpPr>
        <p:spPr>
          <a:xfrm>
            <a:off x="710097" y="2033588"/>
            <a:ext cx="6831830" cy="785848"/>
          </a:xfrm>
          <a:prstGeom prst="rect">
            <a:avLst/>
          </a:prstGeom>
        </p:spPr>
        <p:txBody>
          <a:bodyPr/>
          <a:lstStyle>
            <a:lvl1pPr marL="0" indent="0">
              <a:buNone/>
              <a:defRPr>
                <a:solidFill>
                  <a:srgbClr val="003276"/>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8" name="Text Placeholder 11">
            <a:extLst>
              <a:ext uri="{FF2B5EF4-FFF2-40B4-BE49-F238E27FC236}">
                <a16:creationId xmlns:a16="http://schemas.microsoft.com/office/drawing/2014/main" id="{D25EE684-797F-9808-5E24-ABAA2C0A6C27}"/>
              </a:ext>
            </a:extLst>
          </p:cNvPr>
          <p:cNvSpPr>
            <a:spLocks noGrp="1"/>
          </p:cNvSpPr>
          <p:nvPr>
            <p:ph type="body" sz="quarter" idx="12"/>
          </p:nvPr>
        </p:nvSpPr>
        <p:spPr>
          <a:xfrm>
            <a:off x="710097" y="2970747"/>
            <a:ext cx="6831830" cy="3153828"/>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22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5D94-64A5-0D83-29E5-5F97BB942A16}"/>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6AC97AB-02C0-1A94-DA87-7B94C8627A3A}"/>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DAD4EE-A347-A32E-9105-797186962F7E}"/>
              </a:ext>
            </a:extLst>
          </p:cNvPr>
          <p:cNvSpPr>
            <a:spLocks noGrp="1"/>
          </p:cNvSpPr>
          <p:nvPr>
            <p:ph type="dt" sz="half" idx="10"/>
          </p:nvPr>
        </p:nvSpPr>
        <p:spPr/>
        <p:txBody>
          <a:bodyPr/>
          <a:lstStyle>
            <a:lvl1pPr>
              <a:defRPr>
                <a:latin typeface="Arial" panose="020B0604020202020204" pitchFamily="34" charset="0"/>
              </a:defRPr>
            </a:lvl1pPr>
          </a:lstStyle>
          <a:p>
            <a:fld id="{462EF4C4-2B41-4578-96C3-1A9057F33EB0}" type="datetimeFigureOut">
              <a:rPr lang="en-US" smtClean="0"/>
              <a:pPr/>
              <a:t>10/2/2025</a:t>
            </a:fld>
            <a:endParaRPr lang="en-US"/>
          </a:p>
        </p:txBody>
      </p:sp>
      <p:sp>
        <p:nvSpPr>
          <p:cNvPr id="5" name="Footer Placeholder 4">
            <a:extLst>
              <a:ext uri="{FF2B5EF4-FFF2-40B4-BE49-F238E27FC236}">
                <a16:creationId xmlns:a16="http://schemas.microsoft.com/office/drawing/2014/main" id="{DDFE8DF0-AF2B-C6F3-031B-4031A285777C}"/>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7BAC23C-E72B-8C73-BE44-3CA0790E186B}"/>
              </a:ext>
            </a:extLst>
          </p:cNvPr>
          <p:cNvSpPr>
            <a:spLocks noGrp="1"/>
          </p:cNvSpPr>
          <p:nvPr>
            <p:ph type="sldNum" sz="quarter" idx="12"/>
          </p:nvPr>
        </p:nvSpPr>
        <p:spPr/>
        <p:txBody>
          <a:bodyPr/>
          <a:lstStyle>
            <a:lvl1pPr>
              <a:defRPr>
                <a:latin typeface="Arial" panose="020B0604020202020204" pitchFamily="34" charset="0"/>
              </a:defRPr>
            </a:lvl1pPr>
          </a:lstStyle>
          <a:p>
            <a:fld id="{550980D3-42D5-41C1-A7ED-01E1C02E578C}" type="slidenum">
              <a:rPr lang="en-US" smtClean="0"/>
              <a:pPr/>
              <a:t>‹#›</a:t>
            </a:fld>
            <a:endParaRPr lang="en-US"/>
          </a:p>
        </p:txBody>
      </p:sp>
    </p:spTree>
    <p:extLst>
      <p:ext uri="{BB962C8B-B14F-4D97-AF65-F5344CB8AC3E}">
        <p14:creationId xmlns:p14="http://schemas.microsoft.com/office/powerpoint/2010/main" val="390247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CF0A2-9870-044C-A44E-0B16102EF670}"/>
              </a:ext>
            </a:extLst>
          </p:cNvPr>
          <p:cNvSpPr>
            <a:spLocks noGrp="1"/>
          </p:cNvSpPr>
          <p:nvPr>
            <p:ph type="dt" sz="half" idx="10"/>
          </p:nvPr>
        </p:nvSpPr>
        <p:spPr/>
        <p:txBody>
          <a:bodyPr/>
          <a:lstStyle>
            <a:lvl1pPr>
              <a:defRPr>
                <a:latin typeface="Arial" panose="020B0604020202020204" pitchFamily="34" charset="0"/>
              </a:defRPr>
            </a:lvl1pPr>
          </a:lstStyle>
          <a:p>
            <a:fld id="{A525179C-0CE7-4C5C-BC5C-367311FA235E}" type="datetimeFigureOut">
              <a:rPr lang="en-US" smtClean="0"/>
              <a:pPr/>
              <a:t>10/2/2025</a:t>
            </a:fld>
            <a:endParaRPr lang="en-US"/>
          </a:p>
        </p:txBody>
      </p:sp>
      <p:sp>
        <p:nvSpPr>
          <p:cNvPr id="3" name="Footer Placeholder 2">
            <a:extLst>
              <a:ext uri="{FF2B5EF4-FFF2-40B4-BE49-F238E27FC236}">
                <a16:creationId xmlns:a16="http://schemas.microsoft.com/office/drawing/2014/main" id="{8471473F-AE3D-1C61-49E4-9DCFB9278A29}"/>
              </a:ext>
            </a:extLst>
          </p:cNvPr>
          <p:cNvSpPr>
            <a:spLocks noGrp="1"/>
          </p:cNvSpPr>
          <p:nvPr>
            <p:ph type="ftr" sz="quarter" idx="11"/>
          </p:nvPr>
        </p:nvSpPr>
        <p:spPr/>
        <p:txBody>
          <a:bodyPr/>
          <a:lstStyle>
            <a:lvl1pPr>
              <a:defRPr>
                <a:latin typeface="Arial" panose="020B0604020202020204" pitchFamily="34" charset="0"/>
              </a:defRPr>
            </a:lvl1pPr>
          </a:lstStyle>
          <a:p>
            <a:r>
              <a:rPr lang="en-US"/>
              <a:t>1</a:t>
            </a:r>
          </a:p>
        </p:txBody>
      </p:sp>
      <p:sp>
        <p:nvSpPr>
          <p:cNvPr id="4" name="Slide Number Placeholder 3">
            <a:extLst>
              <a:ext uri="{FF2B5EF4-FFF2-40B4-BE49-F238E27FC236}">
                <a16:creationId xmlns:a16="http://schemas.microsoft.com/office/drawing/2014/main" id="{2148ADDD-0EBB-BE9C-C9A6-0FADA4DDF0EB}"/>
              </a:ext>
            </a:extLst>
          </p:cNvPr>
          <p:cNvSpPr>
            <a:spLocks noGrp="1"/>
          </p:cNvSpPr>
          <p:nvPr>
            <p:ph type="sldNum" sz="quarter" idx="12"/>
          </p:nvPr>
        </p:nvSpPr>
        <p:spPr/>
        <p:txBody>
          <a:bodyPr/>
          <a:lstStyle>
            <a:lvl1pPr>
              <a:defRPr>
                <a:latin typeface="Arial" panose="020B0604020202020204" pitchFamily="34" charset="0"/>
              </a:defRPr>
            </a:lvl1pPr>
          </a:lstStyle>
          <a:p>
            <a:fld id="{EBC7FE2B-0230-4CA5-9731-D37285F06E70}" type="slidenum">
              <a:rPr lang="en-US" smtClean="0"/>
              <a:pPr/>
              <a:t>‹#›</a:t>
            </a:fld>
            <a:endParaRPr lang="en-US"/>
          </a:p>
        </p:txBody>
      </p:sp>
    </p:spTree>
    <p:extLst>
      <p:ext uri="{BB962C8B-B14F-4D97-AF65-F5344CB8AC3E}">
        <p14:creationId xmlns:p14="http://schemas.microsoft.com/office/powerpoint/2010/main" val="186738763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No Content">
    <p:spTree>
      <p:nvGrpSpPr>
        <p:cNvPr id="1" name=""/>
        <p:cNvGrpSpPr/>
        <p:nvPr/>
      </p:nvGrpSpPr>
      <p:grpSpPr>
        <a:xfrm>
          <a:off x="0" y="0"/>
          <a:ext cx="0" cy="0"/>
          <a:chOff x="0" y="0"/>
          <a:chExt cx="0" cy="0"/>
        </a:xfrm>
      </p:grpSpPr>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524000"/>
          </a:xfrm>
          <a:prstGeom prst="rect">
            <a:avLst/>
          </a:prstGeom>
        </p:spPr>
      </p:pic>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445251"/>
            <a:ext cx="12192000" cy="428625"/>
          </a:xfrm>
          <a:prstGeom prst="rect">
            <a:avLst/>
          </a:prstGeom>
        </p:spPr>
      </p:pic>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bwMode="white">
          <a:xfrm>
            <a:off x="10646980"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5C6A683-A1E5-43B2-B55A-82DDA4A4FB1B}" type="slidenum">
              <a:rPr lang="en-US" sz="1400" smtClean="0">
                <a:solidFill>
                  <a:schemeClr val="bg1"/>
                </a:solidFill>
                <a:latin typeface="Arial" panose="020B0604020202020204" pitchFamily="34" charset="0"/>
              </a:rPr>
              <a:t>‹#›</a:t>
            </a:fld>
            <a:endParaRPr lang="en-US" sz="1400">
              <a:solidFill>
                <a:schemeClr val="bg1"/>
              </a:solidFill>
              <a:latin typeface="Arial" panose="020B0604020202020204" pitchFamily="34" charset="0"/>
            </a:endParaRPr>
          </a:p>
        </p:txBody>
      </p:sp>
      <p:sp>
        <p:nvSpPr>
          <p:cNvPr id="5" name="Title 6">
            <a:extLst>
              <a:ext uri="{FF2B5EF4-FFF2-40B4-BE49-F238E27FC236}">
                <a16:creationId xmlns:a16="http://schemas.microsoft.com/office/drawing/2014/main" id="{55FFB69A-16EB-9398-1A33-A078AD0A8E12}"/>
              </a:ext>
            </a:extLst>
          </p:cNvPr>
          <p:cNvSpPr>
            <a:spLocks noGrp="1"/>
          </p:cNvSpPr>
          <p:nvPr>
            <p:ph type="title"/>
          </p:nvPr>
        </p:nvSpPr>
        <p:spPr bwMode="white">
          <a:xfrm>
            <a:off x="710098" y="312128"/>
            <a:ext cx="10743470" cy="1111321"/>
          </a:xfrm>
          <a:prstGeom prst="rect">
            <a:avLst/>
          </a:prstGeom>
        </p:spPr>
        <p:txBody>
          <a:bodyPr/>
          <a:lstStyle>
            <a:lvl1pPr algn="l" defTabSz="914492" rtl="0" eaLnBrk="1" latinLnBrk="0" hangingPunct="1">
              <a:spcBef>
                <a:spcPct val="0"/>
              </a:spcBef>
              <a:buNone/>
              <a:defRPr lang="en-US" sz="3200" kern="1200" dirty="0">
                <a:solidFill>
                  <a:schemeClr val="bg1"/>
                </a:solidFill>
                <a:latin typeface="Arial" panose="020B06040202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781347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56">
          <p15:clr>
            <a:srgbClr val="FBAE40"/>
          </p15:clr>
        </p15:guide>
        <p15:guide id="4" pos="7224">
          <p15:clr>
            <a:srgbClr val="FBAE40"/>
          </p15:clr>
        </p15:guide>
        <p15:guide id="5" orient="horz" pos="1056">
          <p15:clr>
            <a:srgbClr val="FBAE40"/>
          </p15:clr>
        </p15:guide>
        <p15:guide id="6" orient="horz" pos="39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10055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4911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5291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87727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6552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06602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667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Center Title and Content">
    <p:spTree>
      <p:nvGrpSpPr>
        <p:cNvPr id="1" name=""/>
        <p:cNvGrpSpPr/>
        <p:nvPr/>
      </p:nvGrpSpPr>
      <p:grpSpPr>
        <a:xfrm>
          <a:off x="0" y="0"/>
          <a:ext cx="0" cy="0"/>
          <a:chOff x="0" y="0"/>
          <a:chExt cx="0" cy="0"/>
        </a:xfrm>
      </p:grpSpPr>
      <p:grpSp>
        <p:nvGrpSpPr>
          <p:cNvPr id="12" name="Group 2"/>
          <p:cNvGrpSpPr/>
          <p:nvPr userDrawn="1"/>
        </p:nvGrpSpPr>
        <p:grpSpPr>
          <a:xfrm>
            <a:off x="0" y="1217060"/>
            <a:ext cx="12192000" cy="2211939"/>
            <a:chOff x="0" y="0"/>
            <a:chExt cx="4816593" cy="947002"/>
          </a:xfrm>
          <a:solidFill>
            <a:srgbClr val="E6F6FA"/>
          </a:solidFill>
        </p:grpSpPr>
        <p:sp>
          <p:nvSpPr>
            <p:cNvPr id="13" name="Freeform 3"/>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14" name="TextBox 4"/>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pic>
        <p:nvPicPr>
          <p:cNvPr id="3" name="Picture 2" descr="A blue screen with a red light&#10;&#10;Description automatically generated">
            <a:extLst>
              <a:ext uri="{FF2B5EF4-FFF2-40B4-BE49-F238E27FC236}">
                <a16:creationId xmlns:a16="http://schemas.microsoft.com/office/drawing/2014/main" id="{53F7C184-3040-CF76-ABB5-295E53925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ext Placeholder 6">
            <a:extLst>
              <a:ext uri="{FF2B5EF4-FFF2-40B4-BE49-F238E27FC236}">
                <a16:creationId xmlns:a16="http://schemas.microsoft.com/office/drawing/2014/main" id="{5A05E28A-D37C-4E2E-FD53-C00B9C89313C}"/>
              </a:ext>
            </a:extLst>
          </p:cNvPr>
          <p:cNvSpPr>
            <a:spLocks noGrp="1"/>
          </p:cNvSpPr>
          <p:nvPr>
            <p:ph type="body" sz="quarter" idx="11"/>
          </p:nvPr>
        </p:nvSpPr>
        <p:spPr>
          <a:xfrm>
            <a:off x="709613" y="1840340"/>
            <a:ext cx="10743954" cy="1209248"/>
          </a:xfrm>
          <a:prstGeom prst="rect">
            <a:avLst/>
          </a:prstGeom>
        </p:spPr>
        <p:txBody>
          <a:bodyPr/>
          <a:lstStyle>
            <a:lvl1pPr marL="0" indent="0" algn="ctr">
              <a:buNone/>
              <a:defRPr sz="36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Text Placeholder 11">
            <a:extLst>
              <a:ext uri="{FF2B5EF4-FFF2-40B4-BE49-F238E27FC236}">
                <a16:creationId xmlns:a16="http://schemas.microsoft.com/office/drawing/2014/main" id="{5FCDCE66-A8BB-8A54-22D2-EEE1177C3F8E}"/>
              </a:ext>
            </a:extLst>
          </p:cNvPr>
          <p:cNvSpPr>
            <a:spLocks noGrp="1"/>
          </p:cNvSpPr>
          <p:nvPr>
            <p:ph type="body" sz="quarter" idx="12"/>
          </p:nvPr>
        </p:nvSpPr>
        <p:spPr>
          <a:xfrm>
            <a:off x="709613" y="3845891"/>
            <a:ext cx="10743954" cy="2696311"/>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6" name="Picture 5">
            <a:extLst>
              <a:ext uri="{FF2B5EF4-FFF2-40B4-BE49-F238E27FC236}">
                <a16:creationId xmlns:a16="http://schemas.microsoft.com/office/drawing/2014/main" id="{EDCF54D9-555A-2F6F-F482-3E4499AED6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8" name="Slide Number Placeholder 6">
            <a:extLst>
              <a:ext uri="{FF2B5EF4-FFF2-40B4-BE49-F238E27FC236}">
                <a16:creationId xmlns:a16="http://schemas.microsoft.com/office/drawing/2014/main" id="{862EF025-8C27-6A19-D3CD-7544A3CF5333}"/>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44E2F4B3-1D65-9888-891C-06B048567775}"/>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84525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33504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241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58284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96639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Templ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150D1-2B33-7DE6-3465-FA27EE6CD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5250"/>
            <a:ext cx="12192000" cy="428625"/>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10B42EC1-228D-DEDA-6E4A-3C523BD0A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Title 6">
            <a:extLst>
              <a:ext uri="{FF2B5EF4-FFF2-40B4-BE49-F238E27FC236}">
                <a16:creationId xmlns:a16="http://schemas.microsoft.com/office/drawing/2014/main" id="{487FCDCC-6F88-85AD-F69A-F37B0C187C62}"/>
              </a:ext>
            </a:extLst>
          </p:cNvPr>
          <p:cNvSpPr>
            <a:spLocks noGrp="1"/>
          </p:cNvSpPr>
          <p:nvPr>
            <p:ph type="title"/>
          </p:nvPr>
        </p:nvSpPr>
        <p:spPr>
          <a:xfrm>
            <a:off x="710098" y="198438"/>
            <a:ext cx="10743470" cy="1225010"/>
          </a:xfrm>
          <a:prstGeom prst="rect">
            <a:avLst/>
          </a:prstGeom>
        </p:spPr>
        <p:txBody>
          <a:bodyPr/>
          <a:lstStyle>
            <a:lvl1pPr algn="l">
              <a:defRPr sz="3600">
                <a:solidFill>
                  <a:schemeClr val="bg1"/>
                </a:solidFill>
                <a:latin typeface="Arial" panose="020B0604020202020204" pitchFamily="34" charset="0"/>
              </a:defRPr>
            </a:lvl1pPr>
          </a:lstStyle>
          <a:p>
            <a:r>
              <a:rPr lang="en-US"/>
              <a:t>Click to edit Master title style</a:t>
            </a:r>
          </a:p>
        </p:txBody>
      </p:sp>
      <p:sp>
        <p:nvSpPr>
          <p:cNvPr id="4" name="Slide Number Placeholder 6">
            <a:extLst>
              <a:ext uri="{FF2B5EF4-FFF2-40B4-BE49-F238E27FC236}">
                <a16:creationId xmlns:a16="http://schemas.microsoft.com/office/drawing/2014/main" id="{88347FA5-6E9E-3E96-4D99-F2BF55C67CB1}"/>
              </a:ext>
            </a:extLst>
          </p:cNvPr>
          <p:cNvSpPr txBox="1">
            <a:spLocks/>
          </p:cNvSpPr>
          <p:nvPr userDrawn="1"/>
        </p:nvSpPr>
        <p:spPr>
          <a:xfrm>
            <a:off x="10646979"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21483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Title and Content Righ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CD6809-0E46-D3AF-8B30-F18319550505}"/>
              </a:ext>
            </a:extLst>
          </p:cNvPr>
          <p:cNvGrpSpPr/>
          <p:nvPr userDrawn="1"/>
        </p:nvGrpSpPr>
        <p:grpSpPr>
          <a:xfrm>
            <a:off x="0" y="2970748"/>
            <a:ext cx="12192000" cy="2211939"/>
            <a:chOff x="0" y="0"/>
            <a:chExt cx="4816593" cy="947002"/>
          </a:xfrm>
          <a:solidFill>
            <a:srgbClr val="E6F6FA"/>
          </a:solidFill>
        </p:grpSpPr>
        <p:sp>
          <p:nvSpPr>
            <p:cNvPr id="4" name="Freeform 3">
              <a:extLst>
                <a:ext uri="{FF2B5EF4-FFF2-40B4-BE49-F238E27FC236}">
                  <a16:creationId xmlns:a16="http://schemas.microsoft.com/office/drawing/2014/main" id="{2B63CEE1-EEDD-1048-3247-E3FEF74CC4AF}"/>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8" name="TextBox 4">
              <a:extLst>
                <a:ext uri="{FF2B5EF4-FFF2-40B4-BE49-F238E27FC236}">
                  <a16:creationId xmlns:a16="http://schemas.microsoft.com/office/drawing/2014/main" id="{7BFD92D1-370B-4455-A9FF-91FE8EFC101C}"/>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sp>
        <p:nvSpPr>
          <p:cNvPr id="5" name="Freeform 5">
            <a:extLst>
              <a:ext uri="{FF2B5EF4-FFF2-40B4-BE49-F238E27FC236}">
                <a16:creationId xmlns:a16="http://schemas.microsoft.com/office/drawing/2014/main" id="{5478FFF2-E541-E2FC-5F52-75F48451AE04}"/>
              </a:ext>
            </a:extLst>
          </p:cNvPr>
          <p:cNvSpPr/>
          <p:nvPr userDrawn="1"/>
        </p:nvSpPr>
        <p:spPr>
          <a:xfrm rot="-10800000">
            <a:off x="3812396" y="1295436"/>
            <a:ext cx="8379604" cy="5562563"/>
          </a:xfrm>
          <a:custGeom>
            <a:avLst/>
            <a:gdLst/>
            <a:ahLst/>
            <a:cxnLst/>
            <a:rect l="l" t="t" r="r" b="b"/>
            <a:pathLst>
              <a:path w="9089701" h="5562563">
                <a:moveTo>
                  <a:pt x="0" y="0"/>
                </a:moveTo>
                <a:lnTo>
                  <a:pt x="9089701" y="0"/>
                </a:lnTo>
                <a:lnTo>
                  <a:pt x="9089701" y="5562563"/>
                </a:lnTo>
                <a:lnTo>
                  <a:pt x="0" y="5562563"/>
                </a:lnTo>
                <a:lnTo>
                  <a:pt x="0" y="0"/>
                </a:lnTo>
                <a:close/>
              </a:path>
            </a:pathLst>
          </a:custGeom>
          <a:blipFill>
            <a:blip r:embed="rId2"/>
            <a:stretch>
              <a:fillRect t="-8388" b="-8388"/>
            </a:stretch>
          </a:blipFill>
        </p:spPr>
        <p:txBody>
          <a:bodyPr/>
          <a:lstStyle/>
          <a:p>
            <a:endParaRPr lang="en-US">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26B84E3B-9E29-D6E7-0FEA-294B808183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1" name="Text Placeholder 11">
            <a:extLst>
              <a:ext uri="{FF2B5EF4-FFF2-40B4-BE49-F238E27FC236}">
                <a16:creationId xmlns:a16="http://schemas.microsoft.com/office/drawing/2014/main" id="{BF946B48-9BE5-3498-0BE3-8BD952124CB4}"/>
              </a:ext>
            </a:extLst>
          </p:cNvPr>
          <p:cNvSpPr>
            <a:spLocks noGrp="1"/>
          </p:cNvSpPr>
          <p:nvPr>
            <p:ph type="body" sz="quarter" idx="10"/>
          </p:nvPr>
        </p:nvSpPr>
        <p:spPr>
          <a:xfrm>
            <a:off x="4621737" y="2033588"/>
            <a:ext cx="6831830" cy="785848"/>
          </a:xfrm>
          <a:prstGeom prst="rect">
            <a:avLst/>
          </a:prstGeom>
        </p:spPr>
        <p:txBody>
          <a:bodyPr/>
          <a:lstStyle>
            <a:lvl1pPr marL="0" indent="0">
              <a:buNone/>
              <a:defRPr>
                <a:solidFill>
                  <a:srgbClr val="003276"/>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ADB78E07-B286-DF33-A590-374344DDE04F}"/>
              </a:ext>
            </a:extLst>
          </p:cNvPr>
          <p:cNvSpPr>
            <a:spLocks noGrp="1"/>
          </p:cNvSpPr>
          <p:nvPr>
            <p:ph type="body" sz="quarter" idx="12"/>
          </p:nvPr>
        </p:nvSpPr>
        <p:spPr>
          <a:xfrm>
            <a:off x="4621737" y="2970747"/>
            <a:ext cx="6831830" cy="3153828"/>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277BD245-D068-BE49-AD59-FB05A0EE70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4" name="Slide Number Placeholder 6">
            <a:extLst>
              <a:ext uri="{FF2B5EF4-FFF2-40B4-BE49-F238E27FC236}">
                <a16:creationId xmlns:a16="http://schemas.microsoft.com/office/drawing/2014/main" id="{B9BDCFF6-208B-7915-D223-F5533A102FDB}"/>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C69FC39D-4A98-D6D8-2A8A-21BDCC9CDF2A}"/>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Text Placeholder 6">
            <a:extLst>
              <a:ext uri="{FF2B5EF4-FFF2-40B4-BE49-F238E27FC236}">
                <a16:creationId xmlns:a16="http://schemas.microsoft.com/office/drawing/2014/main" id="{113F259D-2A31-E41C-A88A-1010F7DF5A24}"/>
              </a:ext>
            </a:extLst>
          </p:cNvPr>
          <p:cNvSpPr>
            <a:spLocks noGrp="1"/>
          </p:cNvSpPr>
          <p:nvPr>
            <p:ph type="body" sz="quarter" idx="13"/>
          </p:nvPr>
        </p:nvSpPr>
        <p:spPr>
          <a:xfrm>
            <a:off x="578590" y="3429000"/>
            <a:ext cx="2655216" cy="1209248"/>
          </a:xfrm>
          <a:prstGeom prst="rect">
            <a:avLst/>
          </a:prstGeom>
        </p:spPr>
        <p:txBody>
          <a:bodyPr/>
          <a:lstStyle>
            <a:lvl1pPr marL="0" indent="0" algn="ctr">
              <a:buNone/>
              <a:defRPr sz="32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9600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itle and Content Lef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CD6809-0E46-D3AF-8B30-F18319550505}"/>
              </a:ext>
            </a:extLst>
          </p:cNvPr>
          <p:cNvGrpSpPr/>
          <p:nvPr userDrawn="1"/>
        </p:nvGrpSpPr>
        <p:grpSpPr>
          <a:xfrm>
            <a:off x="0" y="2970748"/>
            <a:ext cx="12192000" cy="2211939"/>
            <a:chOff x="0" y="0"/>
            <a:chExt cx="4816593" cy="947002"/>
          </a:xfrm>
          <a:solidFill>
            <a:srgbClr val="E6F6FA"/>
          </a:solidFill>
        </p:grpSpPr>
        <p:sp>
          <p:nvSpPr>
            <p:cNvPr id="4" name="Freeform 3">
              <a:extLst>
                <a:ext uri="{FF2B5EF4-FFF2-40B4-BE49-F238E27FC236}">
                  <a16:creationId xmlns:a16="http://schemas.microsoft.com/office/drawing/2014/main" id="{2B63CEE1-EEDD-1048-3247-E3FEF74CC4AF}"/>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8" name="TextBox 4">
              <a:extLst>
                <a:ext uri="{FF2B5EF4-FFF2-40B4-BE49-F238E27FC236}">
                  <a16:creationId xmlns:a16="http://schemas.microsoft.com/office/drawing/2014/main" id="{7BFD92D1-370B-4455-A9FF-91FE8EFC101C}"/>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sp>
        <p:nvSpPr>
          <p:cNvPr id="5" name="Freeform 5">
            <a:extLst>
              <a:ext uri="{FF2B5EF4-FFF2-40B4-BE49-F238E27FC236}">
                <a16:creationId xmlns:a16="http://schemas.microsoft.com/office/drawing/2014/main" id="{5478FFF2-E541-E2FC-5F52-75F48451AE04}"/>
              </a:ext>
            </a:extLst>
          </p:cNvPr>
          <p:cNvSpPr/>
          <p:nvPr userDrawn="1"/>
        </p:nvSpPr>
        <p:spPr>
          <a:xfrm>
            <a:off x="5326" y="1295436"/>
            <a:ext cx="8379604" cy="5562563"/>
          </a:xfrm>
          <a:custGeom>
            <a:avLst/>
            <a:gdLst/>
            <a:ahLst/>
            <a:cxnLst/>
            <a:rect l="l" t="t" r="r" b="b"/>
            <a:pathLst>
              <a:path w="9089701" h="5562563">
                <a:moveTo>
                  <a:pt x="0" y="0"/>
                </a:moveTo>
                <a:lnTo>
                  <a:pt x="9089701" y="0"/>
                </a:lnTo>
                <a:lnTo>
                  <a:pt x="9089701" y="5562563"/>
                </a:lnTo>
                <a:lnTo>
                  <a:pt x="0" y="5562563"/>
                </a:lnTo>
                <a:lnTo>
                  <a:pt x="0" y="0"/>
                </a:lnTo>
                <a:close/>
              </a:path>
            </a:pathLst>
          </a:custGeom>
          <a:blipFill>
            <a:blip r:embed="rId2"/>
            <a:stretch>
              <a:fillRect t="-8388" b="-8388"/>
            </a:stretch>
          </a:blipFill>
        </p:spPr>
        <p:txBody>
          <a:bodyPr/>
          <a:lstStyle/>
          <a:p>
            <a:endParaRPr lang="en-US">
              <a:latin typeface="Arial" panose="020B0604020202020204" pitchFamily="34" charset="0"/>
            </a:endParaRPr>
          </a:p>
        </p:txBody>
      </p:sp>
      <p:pic>
        <p:nvPicPr>
          <p:cNvPr id="7" name="Picture 6" descr="A blue screen with a red light&#10;&#10;Description automatically generated">
            <a:extLst>
              <a:ext uri="{FF2B5EF4-FFF2-40B4-BE49-F238E27FC236}">
                <a16:creationId xmlns:a16="http://schemas.microsoft.com/office/drawing/2014/main" id="{26B84E3B-9E29-D6E7-0FEA-294B808183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0" name="Text Placeholder 6">
            <a:extLst>
              <a:ext uri="{FF2B5EF4-FFF2-40B4-BE49-F238E27FC236}">
                <a16:creationId xmlns:a16="http://schemas.microsoft.com/office/drawing/2014/main" id="{93932F15-5EB8-E296-8964-336F8E4816F5}"/>
              </a:ext>
            </a:extLst>
          </p:cNvPr>
          <p:cNvSpPr>
            <a:spLocks noGrp="1"/>
          </p:cNvSpPr>
          <p:nvPr>
            <p:ph type="body" sz="quarter" idx="11"/>
          </p:nvPr>
        </p:nvSpPr>
        <p:spPr>
          <a:xfrm>
            <a:off x="8958191" y="3429000"/>
            <a:ext cx="2655216" cy="1209248"/>
          </a:xfrm>
          <a:prstGeom prst="rect">
            <a:avLst/>
          </a:prstGeom>
        </p:spPr>
        <p:txBody>
          <a:bodyPr/>
          <a:lstStyle>
            <a:lvl1pPr marL="0" indent="0" algn="ctr">
              <a:buNone/>
              <a:defRPr sz="32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Text Placeholder 11">
            <a:extLst>
              <a:ext uri="{FF2B5EF4-FFF2-40B4-BE49-F238E27FC236}">
                <a16:creationId xmlns:a16="http://schemas.microsoft.com/office/drawing/2014/main" id="{BF946B48-9BE5-3498-0BE3-8BD952124CB4}"/>
              </a:ext>
            </a:extLst>
          </p:cNvPr>
          <p:cNvSpPr>
            <a:spLocks noGrp="1"/>
          </p:cNvSpPr>
          <p:nvPr>
            <p:ph type="body" sz="quarter" idx="10"/>
          </p:nvPr>
        </p:nvSpPr>
        <p:spPr>
          <a:xfrm>
            <a:off x="719041" y="2033588"/>
            <a:ext cx="6831830" cy="785848"/>
          </a:xfrm>
          <a:prstGeom prst="rect">
            <a:avLst/>
          </a:prstGeom>
        </p:spPr>
        <p:txBody>
          <a:bodyPr/>
          <a:lstStyle>
            <a:lvl1pPr marL="0" indent="0">
              <a:buNone/>
              <a:defRPr>
                <a:solidFill>
                  <a:srgbClr val="003276"/>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ADB78E07-B286-DF33-A590-374344DDE04F}"/>
              </a:ext>
            </a:extLst>
          </p:cNvPr>
          <p:cNvSpPr>
            <a:spLocks noGrp="1"/>
          </p:cNvSpPr>
          <p:nvPr>
            <p:ph type="body" sz="quarter" idx="12"/>
          </p:nvPr>
        </p:nvSpPr>
        <p:spPr>
          <a:xfrm>
            <a:off x="719041" y="2970747"/>
            <a:ext cx="6831830" cy="3153828"/>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Clr>
                <a:srgbClr val="DD1A24"/>
              </a:buClr>
              <a:buFont typeface="Arial" panose="020B0604020202020204" pitchFamily="34" charset="0"/>
              <a:buNone/>
              <a:defRPr sz="2400">
                <a:latin typeface="Montserrat Medium" pitchFamily="2" charset="0"/>
              </a:defRPr>
            </a:lvl2pPr>
            <a:lvl3pPr>
              <a:buClr>
                <a:srgbClr val="DD1A24"/>
              </a:buClr>
              <a:defRPr sz="2000">
                <a:latin typeface="Montserrat" pitchFamily="2" charset="0"/>
              </a:defRPr>
            </a:lvl3pPr>
            <a:lvl4pPr>
              <a:defRPr sz="1800">
                <a:latin typeface="Montserrat" pitchFamily="2" charset="0"/>
              </a:defRPr>
            </a:lvl4pPr>
            <a:lvl5pPr marL="2057400" indent="-228600">
              <a:buFont typeface="Arial" panose="020B0604020202020204" pitchFamily="34" charset="0"/>
              <a:buChar char="•"/>
              <a:defRPr sz="1400">
                <a:latin typeface="Montserrat" pitchFamily="2"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3C8CCC8F-7A56-520B-AA7E-0550F2AD3F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4" name="Slide Number Placeholder 6">
            <a:extLst>
              <a:ext uri="{FF2B5EF4-FFF2-40B4-BE49-F238E27FC236}">
                <a16:creationId xmlns:a16="http://schemas.microsoft.com/office/drawing/2014/main" id="{8FB27573-8A9D-A923-2747-77A691EB14A0}"/>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085C141D-1B7B-8A5D-AD77-6AF66D01F1D8}"/>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4166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Blue Stripe Content">
    <p:spTree>
      <p:nvGrpSpPr>
        <p:cNvPr id="1" name=""/>
        <p:cNvGrpSpPr/>
        <p:nvPr/>
      </p:nvGrpSpPr>
      <p:grpSpPr>
        <a:xfrm>
          <a:off x="0" y="0"/>
          <a:ext cx="0" cy="0"/>
          <a:chOff x="0" y="0"/>
          <a:chExt cx="0" cy="0"/>
        </a:xfrm>
      </p:grpSpPr>
      <p:grpSp>
        <p:nvGrpSpPr>
          <p:cNvPr id="24" name="Group 3">
            <a:extLst>
              <a:ext uri="{FF2B5EF4-FFF2-40B4-BE49-F238E27FC236}">
                <a16:creationId xmlns:a16="http://schemas.microsoft.com/office/drawing/2014/main" id="{180D1D3B-6B26-B98F-66A9-765A8CBD84AA}"/>
              </a:ext>
            </a:extLst>
          </p:cNvPr>
          <p:cNvGrpSpPr/>
          <p:nvPr userDrawn="1"/>
        </p:nvGrpSpPr>
        <p:grpSpPr>
          <a:xfrm rot="5400000">
            <a:off x="7681268" y="2462159"/>
            <a:ext cx="5917822" cy="2933141"/>
            <a:chOff x="0" y="0"/>
            <a:chExt cx="4816593" cy="947002"/>
          </a:xfrm>
          <a:solidFill>
            <a:srgbClr val="E6F6FA"/>
          </a:solidFill>
        </p:grpSpPr>
        <p:sp>
          <p:nvSpPr>
            <p:cNvPr id="25" name="Freeform 4">
              <a:extLst>
                <a:ext uri="{FF2B5EF4-FFF2-40B4-BE49-F238E27FC236}">
                  <a16:creationId xmlns:a16="http://schemas.microsoft.com/office/drawing/2014/main" id="{EC6580C3-E68F-EA43-316D-1DC8767D9191}"/>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26" name="TextBox 5">
              <a:extLst>
                <a:ext uri="{FF2B5EF4-FFF2-40B4-BE49-F238E27FC236}">
                  <a16:creationId xmlns:a16="http://schemas.microsoft.com/office/drawing/2014/main" id="{38C51850-ADA0-34C6-7ACC-5E37D9C1F864}"/>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19" name="Group 3">
            <a:extLst>
              <a:ext uri="{FF2B5EF4-FFF2-40B4-BE49-F238E27FC236}">
                <a16:creationId xmlns:a16="http://schemas.microsoft.com/office/drawing/2014/main" id="{9FC47F6C-18BC-C40C-FF0A-5972FE8519CB}"/>
              </a:ext>
            </a:extLst>
          </p:cNvPr>
          <p:cNvGrpSpPr/>
          <p:nvPr userDrawn="1"/>
        </p:nvGrpSpPr>
        <p:grpSpPr>
          <a:xfrm rot="5400000">
            <a:off x="4579054" y="2421395"/>
            <a:ext cx="5999351" cy="2933141"/>
            <a:chOff x="0" y="0"/>
            <a:chExt cx="4816593" cy="947002"/>
          </a:xfrm>
          <a:solidFill>
            <a:srgbClr val="E6F6FA"/>
          </a:solidFill>
        </p:grpSpPr>
        <p:sp>
          <p:nvSpPr>
            <p:cNvPr id="21" name="Freeform 4">
              <a:extLst>
                <a:ext uri="{FF2B5EF4-FFF2-40B4-BE49-F238E27FC236}">
                  <a16:creationId xmlns:a16="http://schemas.microsoft.com/office/drawing/2014/main" id="{177884C9-CCBC-4B3C-957A-9DB1336D6470}"/>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22" name="TextBox 5">
              <a:extLst>
                <a:ext uri="{FF2B5EF4-FFF2-40B4-BE49-F238E27FC236}">
                  <a16:creationId xmlns:a16="http://schemas.microsoft.com/office/drawing/2014/main" id="{4671BBFA-B99E-7F85-2E5C-B966788BE2EF}"/>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4" name="Group 3">
            <a:extLst>
              <a:ext uri="{FF2B5EF4-FFF2-40B4-BE49-F238E27FC236}">
                <a16:creationId xmlns:a16="http://schemas.microsoft.com/office/drawing/2014/main" id="{CA31C619-0DB0-058D-F8E3-4917663FE09F}"/>
              </a:ext>
            </a:extLst>
          </p:cNvPr>
          <p:cNvGrpSpPr/>
          <p:nvPr userDrawn="1"/>
        </p:nvGrpSpPr>
        <p:grpSpPr>
          <a:xfrm rot="5400000">
            <a:off x="1520859" y="2307114"/>
            <a:ext cx="6111874" cy="3021646"/>
            <a:chOff x="-90340" y="-28574"/>
            <a:chExt cx="4906932" cy="975577"/>
          </a:xfrm>
          <a:solidFill>
            <a:srgbClr val="E6F6FA"/>
          </a:solidFill>
        </p:grpSpPr>
        <p:sp>
          <p:nvSpPr>
            <p:cNvPr id="6" name="Freeform 4">
              <a:extLst>
                <a:ext uri="{FF2B5EF4-FFF2-40B4-BE49-F238E27FC236}">
                  <a16:creationId xmlns:a16="http://schemas.microsoft.com/office/drawing/2014/main" id="{51E9D728-FBD3-AD84-6946-9FED8FE0FD4A}"/>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7" name="TextBox 5">
              <a:extLst>
                <a:ext uri="{FF2B5EF4-FFF2-40B4-BE49-F238E27FC236}">
                  <a16:creationId xmlns:a16="http://schemas.microsoft.com/office/drawing/2014/main" id="{74C307EE-4BE5-B84C-0DAF-8233D9388D94}"/>
                </a:ext>
              </a:extLst>
            </p:cNvPr>
            <p:cNvSpPr txBox="1"/>
            <p:nvPr/>
          </p:nvSpPr>
          <p:spPr>
            <a:xfrm>
              <a:off x="-90340" y="-28574"/>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8" name="Group 3">
            <a:extLst>
              <a:ext uri="{FF2B5EF4-FFF2-40B4-BE49-F238E27FC236}">
                <a16:creationId xmlns:a16="http://schemas.microsoft.com/office/drawing/2014/main" id="{A52A5AC1-47FF-54B0-64BE-C4B3EF891CC0}"/>
              </a:ext>
            </a:extLst>
          </p:cNvPr>
          <p:cNvGrpSpPr/>
          <p:nvPr userDrawn="1"/>
        </p:nvGrpSpPr>
        <p:grpSpPr>
          <a:xfrm rot="5400000">
            <a:off x="-1522809" y="2312235"/>
            <a:ext cx="6069890" cy="3021646"/>
            <a:chOff x="0" y="-25593"/>
            <a:chExt cx="4816593" cy="975577"/>
          </a:xfrm>
          <a:solidFill>
            <a:srgbClr val="E6F6FA"/>
          </a:solidFill>
        </p:grpSpPr>
        <p:sp>
          <p:nvSpPr>
            <p:cNvPr id="9" name="Freeform 4">
              <a:extLst>
                <a:ext uri="{FF2B5EF4-FFF2-40B4-BE49-F238E27FC236}">
                  <a16:creationId xmlns:a16="http://schemas.microsoft.com/office/drawing/2014/main" id="{8508C3D3-0523-D02C-4C02-F6C46121F6A5}"/>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10" name="TextBox 5">
              <a:extLst>
                <a:ext uri="{FF2B5EF4-FFF2-40B4-BE49-F238E27FC236}">
                  <a16:creationId xmlns:a16="http://schemas.microsoft.com/office/drawing/2014/main" id="{7DE030A3-0F25-2288-381C-C4FE0D9DA4E0}"/>
                </a:ext>
              </a:extLst>
            </p:cNvPr>
            <p:cNvSpPr txBox="1"/>
            <p:nvPr/>
          </p:nvSpPr>
          <p:spPr>
            <a:xfrm>
              <a:off x="0" y="-25593"/>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pic>
        <p:nvPicPr>
          <p:cNvPr id="3" name="Picture 2" descr="A blue screen with a red light&#10;&#10;Description automatically generated">
            <a:extLst>
              <a:ext uri="{FF2B5EF4-FFF2-40B4-BE49-F238E27FC236}">
                <a16:creationId xmlns:a16="http://schemas.microsoft.com/office/drawing/2014/main" id="{539B20AC-1588-C5D8-F591-A0F79C432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5" name="Text Placeholder 6">
            <a:extLst>
              <a:ext uri="{FF2B5EF4-FFF2-40B4-BE49-F238E27FC236}">
                <a16:creationId xmlns:a16="http://schemas.microsoft.com/office/drawing/2014/main" id="{B05CF933-6DC8-7827-95C4-E657B033A394}"/>
              </a:ext>
            </a:extLst>
          </p:cNvPr>
          <p:cNvSpPr>
            <a:spLocks noGrp="1"/>
          </p:cNvSpPr>
          <p:nvPr>
            <p:ph type="body" sz="quarter" idx="11"/>
          </p:nvPr>
        </p:nvSpPr>
        <p:spPr>
          <a:xfrm>
            <a:off x="138838" y="1589306"/>
            <a:ext cx="2663433" cy="1244504"/>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0C847284-FFB4-428D-CBDD-2D4AF61C8A76}"/>
              </a:ext>
            </a:extLst>
          </p:cNvPr>
          <p:cNvSpPr>
            <a:spLocks noGrp="1"/>
          </p:cNvSpPr>
          <p:nvPr>
            <p:ph type="body" sz="quarter" idx="13"/>
          </p:nvPr>
        </p:nvSpPr>
        <p:spPr>
          <a:xfrm>
            <a:off x="138838" y="3723732"/>
            <a:ext cx="2729990" cy="2781562"/>
          </a:xfrm>
          <a:prstGeom prst="rect">
            <a:avLst/>
          </a:prstGeom>
        </p:spPr>
        <p:txBody>
          <a:bodyPr/>
          <a:lstStyle>
            <a:lvl1pPr marL="0" indent="0" algn="ctr">
              <a:buNone/>
              <a:defRPr sz="20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74FAB5F1-F682-6BA9-CAF2-F3C7F9DDF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7" name="Slide Number Placeholder 6">
            <a:extLst>
              <a:ext uri="{FF2B5EF4-FFF2-40B4-BE49-F238E27FC236}">
                <a16:creationId xmlns:a16="http://schemas.microsoft.com/office/drawing/2014/main" id="{65A3A3B0-A9E9-DD30-6880-7B7DF93AF9E1}"/>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378D70A7-98F8-124E-5195-4107CDB84C73}"/>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8" name="Text Placeholder 6">
            <a:extLst>
              <a:ext uri="{FF2B5EF4-FFF2-40B4-BE49-F238E27FC236}">
                <a16:creationId xmlns:a16="http://schemas.microsoft.com/office/drawing/2014/main" id="{DE1B1DEA-7526-71EE-2982-480FF85C544A}"/>
              </a:ext>
            </a:extLst>
          </p:cNvPr>
          <p:cNvSpPr>
            <a:spLocks noGrp="1"/>
          </p:cNvSpPr>
          <p:nvPr>
            <p:ph type="body" sz="quarter" idx="14"/>
          </p:nvPr>
        </p:nvSpPr>
        <p:spPr>
          <a:xfrm>
            <a:off x="3239273" y="1589306"/>
            <a:ext cx="2663433" cy="1244504"/>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Text Placeholder 6">
            <a:extLst>
              <a:ext uri="{FF2B5EF4-FFF2-40B4-BE49-F238E27FC236}">
                <a16:creationId xmlns:a16="http://schemas.microsoft.com/office/drawing/2014/main" id="{59FA47A0-9A62-0AE5-AF2A-77460DBFC04F}"/>
              </a:ext>
            </a:extLst>
          </p:cNvPr>
          <p:cNvSpPr>
            <a:spLocks noGrp="1"/>
          </p:cNvSpPr>
          <p:nvPr>
            <p:ph type="body" sz="quarter" idx="15"/>
          </p:nvPr>
        </p:nvSpPr>
        <p:spPr>
          <a:xfrm>
            <a:off x="3239273" y="3723732"/>
            <a:ext cx="2729990" cy="2781562"/>
          </a:xfrm>
          <a:prstGeom prst="rect">
            <a:avLst/>
          </a:prstGeom>
        </p:spPr>
        <p:txBody>
          <a:bodyPr/>
          <a:lstStyle>
            <a:lvl1pPr marL="0" indent="0" algn="ctr">
              <a:buNone/>
              <a:defRPr lang="en-US" sz="20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30" name="Text Placeholder 6">
            <a:extLst>
              <a:ext uri="{FF2B5EF4-FFF2-40B4-BE49-F238E27FC236}">
                <a16:creationId xmlns:a16="http://schemas.microsoft.com/office/drawing/2014/main" id="{30476406-B38F-43F8-BB93-A7B892FC12C4}"/>
              </a:ext>
            </a:extLst>
          </p:cNvPr>
          <p:cNvSpPr>
            <a:spLocks noGrp="1"/>
          </p:cNvSpPr>
          <p:nvPr>
            <p:ph type="body" sz="quarter" idx="16"/>
          </p:nvPr>
        </p:nvSpPr>
        <p:spPr>
          <a:xfrm>
            <a:off x="6260916" y="1610232"/>
            <a:ext cx="2663433" cy="1244504"/>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1" name="Text Placeholder 6">
            <a:extLst>
              <a:ext uri="{FF2B5EF4-FFF2-40B4-BE49-F238E27FC236}">
                <a16:creationId xmlns:a16="http://schemas.microsoft.com/office/drawing/2014/main" id="{5D78A444-22CC-204C-4859-7C281304BA65}"/>
              </a:ext>
            </a:extLst>
          </p:cNvPr>
          <p:cNvSpPr>
            <a:spLocks noGrp="1"/>
          </p:cNvSpPr>
          <p:nvPr>
            <p:ph type="body" sz="quarter" idx="17"/>
          </p:nvPr>
        </p:nvSpPr>
        <p:spPr>
          <a:xfrm>
            <a:off x="6260916" y="3744658"/>
            <a:ext cx="2729990" cy="2781562"/>
          </a:xfrm>
          <a:prstGeom prst="rect">
            <a:avLst/>
          </a:prstGeom>
        </p:spPr>
        <p:txBody>
          <a:bodyPr/>
          <a:lstStyle>
            <a:lvl1pPr marL="0" indent="0" algn="ctr">
              <a:buNone/>
              <a:defRPr lang="en-US" sz="20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32" name="Text Placeholder 6">
            <a:extLst>
              <a:ext uri="{FF2B5EF4-FFF2-40B4-BE49-F238E27FC236}">
                <a16:creationId xmlns:a16="http://schemas.microsoft.com/office/drawing/2014/main" id="{1530D745-8047-51FF-5E22-8F603307AD9B}"/>
              </a:ext>
            </a:extLst>
          </p:cNvPr>
          <p:cNvSpPr>
            <a:spLocks noGrp="1"/>
          </p:cNvSpPr>
          <p:nvPr>
            <p:ph type="body" sz="quarter" idx="18"/>
          </p:nvPr>
        </p:nvSpPr>
        <p:spPr>
          <a:xfrm>
            <a:off x="9323172" y="1610232"/>
            <a:ext cx="2663433" cy="1244504"/>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3" name="Text Placeholder 6">
            <a:extLst>
              <a:ext uri="{FF2B5EF4-FFF2-40B4-BE49-F238E27FC236}">
                <a16:creationId xmlns:a16="http://schemas.microsoft.com/office/drawing/2014/main" id="{081EEC70-E8D5-C844-D18A-D5BCBB552941}"/>
              </a:ext>
            </a:extLst>
          </p:cNvPr>
          <p:cNvSpPr>
            <a:spLocks noGrp="1"/>
          </p:cNvSpPr>
          <p:nvPr>
            <p:ph type="body" sz="quarter" idx="19"/>
          </p:nvPr>
        </p:nvSpPr>
        <p:spPr>
          <a:xfrm>
            <a:off x="9323172" y="3744658"/>
            <a:ext cx="2729990" cy="2781562"/>
          </a:xfrm>
          <a:prstGeom prst="rect">
            <a:avLst/>
          </a:prstGeom>
        </p:spPr>
        <p:txBody>
          <a:bodyPr/>
          <a:lstStyle>
            <a:lvl1pPr marL="0" indent="0" algn="ctr">
              <a:buNone/>
              <a:defRPr lang="en-US" sz="20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147778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lue Stripe Content">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A52A5AC1-47FF-54B0-64BE-C4B3EF891CC0}"/>
              </a:ext>
            </a:extLst>
          </p:cNvPr>
          <p:cNvGrpSpPr/>
          <p:nvPr userDrawn="1"/>
        </p:nvGrpSpPr>
        <p:grpSpPr>
          <a:xfrm rot="5400000">
            <a:off x="668414" y="1718590"/>
            <a:ext cx="6858000" cy="3420820"/>
            <a:chOff x="0" y="0"/>
            <a:chExt cx="4816593" cy="947002"/>
          </a:xfrm>
          <a:solidFill>
            <a:srgbClr val="E6F6FA"/>
          </a:solidFill>
        </p:grpSpPr>
        <p:sp>
          <p:nvSpPr>
            <p:cNvPr id="9" name="Freeform 4">
              <a:extLst>
                <a:ext uri="{FF2B5EF4-FFF2-40B4-BE49-F238E27FC236}">
                  <a16:creationId xmlns:a16="http://schemas.microsoft.com/office/drawing/2014/main" id="{8508C3D3-0523-D02C-4C02-F6C46121F6A5}"/>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10" name="TextBox 5">
              <a:extLst>
                <a:ext uri="{FF2B5EF4-FFF2-40B4-BE49-F238E27FC236}">
                  <a16:creationId xmlns:a16="http://schemas.microsoft.com/office/drawing/2014/main" id="{7DE030A3-0F25-2288-381C-C4FE0D9DA4E0}"/>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13" name="Group 3">
            <a:extLst>
              <a:ext uri="{FF2B5EF4-FFF2-40B4-BE49-F238E27FC236}">
                <a16:creationId xmlns:a16="http://schemas.microsoft.com/office/drawing/2014/main" id="{A1245624-CB5B-068C-4D05-6EB0B660B13B}"/>
              </a:ext>
            </a:extLst>
          </p:cNvPr>
          <p:cNvGrpSpPr/>
          <p:nvPr userDrawn="1"/>
        </p:nvGrpSpPr>
        <p:grpSpPr>
          <a:xfrm rot="5400000">
            <a:off x="4665742" y="1718590"/>
            <a:ext cx="6858000" cy="3420820"/>
            <a:chOff x="0" y="0"/>
            <a:chExt cx="4816593" cy="947002"/>
          </a:xfrm>
          <a:solidFill>
            <a:srgbClr val="E6F6FA"/>
          </a:solidFill>
        </p:grpSpPr>
        <p:sp>
          <p:nvSpPr>
            <p:cNvPr id="14" name="Freeform 4">
              <a:extLst>
                <a:ext uri="{FF2B5EF4-FFF2-40B4-BE49-F238E27FC236}">
                  <a16:creationId xmlns:a16="http://schemas.microsoft.com/office/drawing/2014/main" id="{2F2A780F-16AA-6FAE-1920-223691DC7969}"/>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15" name="TextBox 5">
              <a:extLst>
                <a:ext uri="{FF2B5EF4-FFF2-40B4-BE49-F238E27FC236}">
                  <a16:creationId xmlns:a16="http://schemas.microsoft.com/office/drawing/2014/main" id="{9138E79D-96F2-C5DA-8F54-F3F0B8D32A93}"/>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pic>
        <p:nvPicPr>
          <p:cNvPr id="3" name="Picture 2" descr="A blue screen with a red light&#10;&#10;Description automatically generated">
            <a:extLst>
              <a:ext uri="{FF2B5EF4-FFF2-40B4-BE49-F238E27FC236}">
                <a16:creationId xmlns:a16="http://schemas.microsoft.com/office/drawing/2014/main" id="{539B20AC-1588-C5D8-F591-A0F79C432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5" name="Text Placeholder 6">
            <a:extLst>
              <a:ext uri="{FF2B5EF4-FFF2-40B4-BE49-F238E27FC236}">
                <a16:creationId xmlns:a16="http://schemas.microsoft.com/office/drawing/2014/main" id="{B05CF933-6DC8-7827-95C4-E657B033A394}"/>
              </a:ext>
            </a:extLst>
          </p:cNvPr>
          <p:cNvSpPr>
            <a:spLocks noGrp="1"/>
          </p:cNvSpPr>
          <p:nvPr>
            <p:ph type="body" sz="quarter" idx="11"/>
          </p:nvPr>
        </p:nvSpPr>
        <p:spPr>
          <a:xfrm>
            <a:off x="2609019" y="2039637"/>
            <a:ext cx="3080009" cy="1209248"/>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0C847284-FFB4-428D-CBDD-2D4AF61C8A76}"/>
              </a:ext>
            </a:extLst>
          </p:cNvPr>
          <p:cNvSpPr>
            <a:spLocks noGrp="1"/>
          </p:cNvSpPr>
          <p:nvPr>
            <p:ph type="body" sz="quarter" idx="13"/>
          </p:nvPr>
        </p:nvSpPr>
        <p:spPr>
          <a:xfrm>
            <a:off x="2557254" y="3764522"/>
            <a:ext cx="3131774" cy="2744686"/>
          </a:xfrm>
          <a:prstGeom prst="rect">
            <a:avLst/>
          </a:prstGeom>
        </p:spPr>
        <p:txBody>
          <a:bodyPr/>
          <a:lstStyle>
            <a:lvl1pPr marL="0" indent="0" algn="ctr">
              <a:buNone/>
              <a:defRPr sz="20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BFEF0F4E-DA32-6984-524E-99F66247C2B9}"/>
              </a:ext>
            </a:extLst>
          </p:cNvPr>
          <p:cNvSpPr>
            <a:spLocks noGrp="1"/>
          </p:cNvSpPr>
          <p:nvPr>
            <p:ph type="body" sz="quarter" idx="14"/>
          </p:nvPr>
        </p:nvSpPr>
        <p:spPr>
          <a:xfrm>
            <a:off x="6595771" y="3764522"/>
            <a:ext cx="3080009" cy="2744686"/>
          </a:xfrm>
          <a:prstGeom prst="rect">
            <a:avLst/>
          </a:prstGeom>
        </p:spPr>
        <p:txBody>
          <a:bodyPr/>
          <a:lstStyle>
            <a:lvl1pPr marL="0" indent="0" algn="ctr">
              <a:buNone/>
              <a:defRPr sz="20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74FAB5F1-F682-6BA9-CAF2-F3C7F9DDF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7" name="Slide Number Placeholder 6">
            <a:extLst>
              <a:ext uri="{FF2B5EF4-FFF2-40B4-BE49-F238E27FC236}">
                <a16:creationId xmlns:a16="http://schemas.microsoft.com/office/drawing/2014/main" id="{65A3A3B0-A9E9-DD30-6880-7B7DF93AF9E1}"/>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378D70A7-98F8-124E-5195-4107CDB84C73}"/>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6">
            <a:extLst>
              <a:ext uri="{FF2B5EF4-FFF2-40B4-BE49-F238E27FC236}">
                <a16:creationId xmlns:a16="http://schemas.microsoft.com/office/drawing/2014/main" id="{0CCC6BD0-8DBD-6117-4C2D-68D523A0D543}"/>
              </a:ext>
            </a:extLst>
          </p:cNvPr>
          <p:cNvSpPr>
            <a:spLocks noGrp="1"/>
          </p:cNvSpPr>
          <p:nvPr>
            <p:ph type="body" sz="quarter" idx="15"/>
          </p:nvPr>
        </p:nvSpPr>
        <p:spPr>
          <a:xfrm>
            <a:off x="6595771" y="2039637"/>
            <a:ext cx="3080009" cy="1209248"/>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3373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lue Stripe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702E50-6A1F-2CBB-4A3E-3A8155A312AD}"/>
              </a:ext>
            </a:extLst>
          </p:cNvPr>
          <p:cNvGrpSpPr/>
          <p:nvPr userDrawn="1"/>
        </p:nvGrpSpPr>
        <p:grpSpPr>
          <a:xfrm rot="5400000">
            <a:off x="6469365" y="1718590"/>
            <a:ext cx="6858000" cy="3420820"/>
            <a:chOff x="0" y="0"/>
            <a:chExt cx="4816593" cy="947002"/>
          </a:xfrm>
          <a:solidFill>
            <a:srgbClr val="E6F6FA"/>
          </a:solidFill>
        </p:grpSpPr>
        <p:sp>
          <p:nvSpPr>
            <p:cNvPr id="6" name="Freeform 4">
              <a:extLst>
                <a:ext uri="{FF2B5EF4-FFF2-40B4-BE49-F238E27FC236}">
                  <a16:creationId xmlns:a16="http://schemas.microsoft.com/office/drawing/2014/main" id="{5849DA23-EF36-DF87-7978-4081D9C75755}"/>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7" name="TextBox 5">
              <a:extLst>
                <a:ext uri="{FF2B5EF4-FFF2-40B4-BE49-F238E27FC236}">
                  <a16:creationId xmlns:a16="http://schemas.microsoft.com/office/drawing/2014/main" id="{7963AF83-7284-BE0D-69C0-72C8AE6CD074}"/>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18" name="Group 3">
            <a:extLst>
              <a:ext uri="{FF2B5EF4-FFF2-40B4-BE49-F238E27FC236}">
                <a16:creationId xmlns:a16="http://schemas.microsoft.com/office/drawing/2014/main" id="{678346AA-991A-9901-63EA-0234A56AC49D}"/>
              </a:ext>
            </a:extLst>
          </p:cNvPr>
          <p:cNvGrpSpPr/>
          <p:nvPr userDrawn="1"/>
        </p:nvGrpSpPr>
        <p:grpSpPr>
          <a:xfrm rot="5400000">
            <a:off x="-1198873" y="1718590"/>
            <a:ext cx="6858000" cy="3420820"/>
            <a:chOff x="0" y="0"/>
            <a:chExt cx="4816593" cy="947002"/>
          </a:xfrm>
          <a:solidFill>
            <a:srgbClr val="E6F6FA"/>
          </a:solidFill>
        </p:grpSpPr>
        <p:sp>
          <p:nvSpPr>
            <p:cNvPr id="19" name="Freeform 4">
              <a:extLst>
                <a:ext uri="{FF2B5EF4-FFF2-40B4-BE49-F238E27FC236}">
                  <a16:creationId xmlns:a16="http://schemas.microsoft.com/office/drawing/2014/main" id="{9F8745BC-27F4-90C3-86DE-7D83EDDFFB54}"/>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21" name="TextBox 5">
              <a:extLst>
                <a:ext uri="{FF2B5EF4-FFF2-40B4-BE49-F238E27FC236}">
                  <a16:creationId xmlns:a16="http://schemas.microsoft.com/office/drawing/2014/main" id="{756D0BE7-9C97-370B-93B6-1B186E0161F8}"/>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grpSp>
        <p:nvGrpSpPr>
          <p:cNvPr id="22" name="Group 3">
            <a:extLst>
              <a:ext uri="{FF2B5EF4-FFF2-40B4-BE49-F238E27FC236}">
                <a16:creationId xmlns:a16="http://schemas.microsoft.com/office/drawing/2014/main" id="{F0CBE934-2F8B-B142-876F-7C1F3F0514E2}"/>
              </a:ext>
            </a:extLst>
          </p:cNvPr>
          <p:cNvGrpSpPr/>
          <p:nvPr userDrawn="1"/>
        </p:nvGrpSpPr>
        <p:grpSpPr>
          <a:xfrm rot="5400000">
            <a:off x="2633022" y="1718590"/>
            <a:ext cx="6858000" cy="3420820"/>
            <a:chOff x="0" y="0"/>
            <a:chExt cx="4816593" cy="947002"/>
          </a:xfrm>
          <a:solidFill>
            <a:srgbClr val="E6F6FA"/>
          </a:solidFill>
        </p:grpSpPr>
        <p:sp>
          <p:nvSpPr>
            <p:cNvPr id="23" name="Freeform 4">
              <a:extLst>
                <a:ext uri="{FF2B5EF4-FFF2-40B4-BE49-F238E27FC236}">
                  <a16:creationId xmlns:a16="http://schemas.microsoft.com/office/drawing/2014/main" id="{97585F06-62DE-561B-8178-2C3CC4E5BC34}"/>
                </a:ext>
              </a:extLst>
            </p:cNvPr>
            <p:cNvSpPr/>
            <p:nvPr/>
          </p:nvSpPr>
          <p:spPr>
            <a:xfrm>
              <a:off x="0" y="0"/>
              <a:ext cx="4816592" cy="947002"/>
            </a:xfrm>
            <a:custGeom>
              <a:avLst/>
              <a:gdLst/>
              <a:ahLst/>
              <a:cxnLst/>
              <a:rect l="l" t="t" r="r" b="b"/>
              <a:pathLst>
                <a:path w="4816592" h="947002">
                  <a:moveTo>
                    <a:pt x="0" y="0"/>
                  </a:moveTo>
                  <a:lnTo>
                    <a:pt x="4816592" y="0"/>
                  </a:lnTo>
                  <a:lnTo>
                    <a:pt x="4816592" y="947002"/>
                  </a:lnTo>
                  <a:lnTo>
                    <a:pt x="0" y="947002"/>
                  </a:lnTo>
                  <a:close/>
                </a:path>
              </a:pathLst>
            </a:custGeom>
            <a:grpFill/>
          </p:spPr>
          <p:txBody>
            <a:bodyPr/>
            <a:lstStyle/>
            <a:p>
              <a:endParaRPr lang="en-US">
                <a:latin typeface="Arial" panose="020B0604020202020204" pitchFamily="34" charset="0"/>
              </a:endParaRPr>
            </a:p>
          </p:txBody>
        </p:sp>
        <p:sp>
          <p:nvSpPr>
            <p:cNvPr id="24" name="TextBox 5">
              <a:extLst>
                <a:ext uri="{FF2B5EF4-FFF2-40B4-BE49-F238E27FC236}">
                  <a16:creationId xmlns:a16="http://schemas.microsoft.com/office/drawing/2014/main" id="{1CB53F01-5E08-50BC-A4EE-5C3BD9BCE650}"/>
                </a:ext>
              </a:extLst>
            </p:cNvPr>
            <p:cNvSpPr txBox="1"/>
            <p:nvPr/>
          </p:nvSpPr>
          <p:spPr>
            <a:xfrm>
              <a:off x="0" y="-28575"/>
              <a:ext cx="4816593" cy="975577"/>
            </a:xfrm>
            <a:prstGeom prst="rect">
              <a:avLst/>
            </a:prstGeom>
            <a:grpFill/>
          </p:spPr>
          <p:txBody>
            <a:bodyPr lIns="50800" tIns="50800" rIns="50800" bIns="50800" rtlCol="0" anchor="ctr"/>
            <a:lstStyle/>
            <a:p>
              <a:pPr algn="ctr">
                <a:lnSpc>
                  <a:spcPts val="1960"/>
                </a:lnSpc>
              </a:pPr>
              <a:endParaRPr>
                <a:latin typeface="Arial" panose="020B0604020202020204" pitchFamily="34" charset="0"/>
              </a:endParaRPr>
            </a:p>
          </p:txBody>
        </p:sp>
      </p:grpSp>
      <p:sp>
        <p:nvSpPr>
          <p:cNvPr id="25" name="Text Placeholder 6">
            <a:extLst>
              <a:ext uri="{FF2B5EF4-FFF2-40B4-BE49-F238E27FC236}">
                <a16:creationId xmlns:a16="http://schemas.microsoft.com/office/drawing/2014/main" id="{0582ADA1-01AF-7E44-30F7-BC0F8D1B2B50}"/>
              </a:ext>
            </a:extLst>
          </p:cNvPr>
          <p:cNvSpPr>
            <a:spLocks noGrp="1"/>
          </p:cNvSpPr>
          <p:nvPr>
            <p:ph type="body" sz="quarter" idx="11"/>
          </p:nvPr>
        </p:nvSpPr>
        <p:spPr>
          <a:xfrm>
            <a:off x="730008" y="2039637"/>
            <a:ext cx="3080009" cy="1209248"/>
          </a:xfrm>
          <a:prstGeom prst="rect">
            <a:avLst/>
          </a:prstGeom>
        </p:spPr>
        <p:txBody>
          <a:bodyPr/>
          <a:lstStyle>
            <a:lvl1pPr marL="0" indent="0" algn="ctr">
              <a:buNone/>
              <a:defRPr sz="2400" b="1">
                <a:solidFill>
                  <a:srgbClr val="00327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Text Placeholder 6">
            <a:extLst>
              <a:ext uri="{FF2B5EF4-FFF2-40B4-BE49-F238E27FC236}">
                <a16:creationId xmlns:a16="http://schemas.microsoft.com/office/drawing/2014/main" id="{8A99220A-D5B5-A3C2-F4BE-C175179F98DE}"/>
              </a:ext>
            </a:extLst>
          </p:cNvPr>
          <p:cNvSpPr>
            <a:spLocks noGrp="1"/>
          </p:cNvSpPr>
          <p:nvPr>
            <p:ph type="body" sz="quarter" idx="13"/>
          </p:nvPr>
        </p:nvSpPr>
        <p:spPr>
          <a:xfrm>
            <a:off x="678243" y="3764522"/>
            <a:ext cx="3131774" cy="2744686"/>
          </a:xfrm>
          <a:prstGeom prst="rect">
            <a:avLst/>
          </a:prstGeom>
        </p:spPr>
        <p:txBody>
          <a:bodyPr/>
          <a:lstStyle>
            <a:lvl1pPr marL="0" indent="0" algn="ctr">
              <a:buNone/>
              <a:defRPr sz="20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7" name="Text Placeholder 6">
            <a:extLst>
              <a:ext uri="{FF2B5EF4-FFF2-40B4-BE49-F238E27FC236}">
                <a16:creationId xmlns:a16="http://schemas.microsoft.com/office/drawing/2014/main" id="{1FCF667F-31E1-0143-6E17-6925A449BAEC}"/>
              </a:ext>
            </a:extLst>
          </p:cNvPr>
          <p:cNvSpPr>
            <a:spLocks noGrp="1"/>
          </p:cNvSpPr>
          <p:nvPr>
            <p:ph type="body" sz="quarter" idx="14"/>
          </p:nvPr>
        </p:nvSpPr>
        <p:spPr>
          <a:xfrm>
            <a:off x="4526553" y="3764522"/>
            <a:ext cx="3080009" cy="2744686"/>
          </a:xfrm>
          <a:prstGeom prst="rect">
            <a:avLst/>
          </a:prstGeom>
        </p:spPr>
        <p:txBody>
          <a:bodyPr/>
          <a:lstStyle>
            <a:lvl1pPr marL="0" indent="0" algn="ctr">
              <a:buNone/>
              <a:defRPr lang="en-US" sz="20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28" name="Text Placeholder 6">
            <a:extLst>
              <a:ext uri="{FF2B5EF4-FFF2-40B4-BE49-F238E27FC236}">
                <a16:creationId xmlns:a16="http://schemas.microsoft.com/office/drawing/2014/main" id="{7B63584F-15A9-551D-DAAE-477FB8302BCA}"/>
              </a:ext>
            </a:extLst>
          </p:cNvPr>
          <p:cNvSpPr>
            <a:spLocks noGrp="1"/>
          </p:cNvSpPr>
          <p:nvPr>
            <p:ph type="body" sz="quarter" idx="15"/>
          </p:nvPr>
        </p:nvSpPr>
        <p:spPr>
          <a:xfrm>
            <a:off x="4552620" y="2039637"/>
            <a:ext cx="3080009" cy="1209248"/>
          </a:xfrm>
          <a:prstGeom prst="rect">
            <a:avLst/>
          </a:prstGeom>
        </p:spPr>
        <p:txBody>
          <a:bodyPr/>
          <a:lstStyle>
            <a:lvl1pPr marL="0" indent="0" algn="ctr">
              <a:buNone/>
              <a:defRPr lang="en-US" sz="2400" b="1" kern="1200" dirty="0">
                <a:solidFill>
                  <a:srgbClr val="003276"/>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29" name="Text Placeholder 6">
            <a:extLst>
              <a:ext uri="{FF2B5EF4-FFF2-40B4-BE49-F238E27FC236}">
                <a16:creationId xmlns:a16="http://schemas.microsoft.com/office/drawing/2014/main" id="{B7A89726-B230-B456-5917-8FC184618CAE}"/>
              </a:ext>
            </a:extLst>
          </p:cNvPr>
          <p:cNvSpPr>
            <a:spLocks noGrp="1"/>
          </p:cNvSpPr>
          <p:nvPr>
            <p:ph type="body" sz="quarter" idx="16"/>
          </p:nvPr>
        </p:nvSpPr>
        <p:spPr>
          <a:xfrm>
            <a:off x="8405256" y="3764522"/>
            <a:ext cx="3080009" cy="2744686"/>
          </a:xfrm>
          <a:prstGeom prst="rect">
            <a:avLst/>
          </a:prstGeom>
        </p:spPr>
        <p:txBody>
          <a:bodyPr/>
          <a:lstStyle>
            <a:lvl1pPr marL="0" indent="0" algn="ctr">
              <a:buNone/>
              <a:defRPr lang="en-US" sz="2000" kern="1200" dirty="0">
                <a:solidFill>
                  <a:schemeClr val="tx1"/>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30" name="Text Placeholder 6">
            <a:extLst>
              <a:ext uri="{FF2B5EF4-FFF2-40B4-BE49-F238E27FC236}">
                <a16:creationId xmlns:a16="http://schemas.microsoft.com/office/drawing/2014/main" id="{FE425D94-C739-E7A4-8C5D-6BAF18744A72}"/>
              </a:ext>
            </a:extLst>
          </p:cNvPr>
          <p:cNvSpPr>
            <a:spLocks noGrp="1"/>
          </p:cNvSpPr>
          <p:nvPr>
            <p:ph type="body" sz="quarter" idx="17"/>
          </p:nvPr>
        </p:nvSpPr>
        <p:spPr>
          <a:xfrm>
            <a:off x="8405256" y="2039637"/>
            <a:ext cx="3080009" cy="1209248"/>
          </a:xfrm>
          <a:prstGeom prst="rect">
            <a:avLst/>
          </a:prstGeom>
        </p:spPr>
        <p:txBody>
          <a:bodyPr/>
          <a:lstStyle>
            <a:lvl1pPr marL="0" indent="0" algn="ctr">
              <a:buNone/>
              <a:defRPr lang="en-US" sz="2400" b="1" kern="1200" dirty="0">
                <a:solidFill>
                  <a:srgbClr val="003276"/>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pic>
        <p:nvPicPr>
          <p:cNvPr id="3" name="Picture 2" descr="A blue screen with a red light&#10;&#10;Description automatically generated">
            <a:extLst>
              <a:ext uri="{FF2B5EF4-FFF2-40B4-BE49-F238E27FC236}">
                <a16:creationId xmlns:a16="http://schemas.microsoft.com/office/drawing/2014/main" id="{539B20AC-1588-C5D8-F591-A0F79C432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pic>
        <p:nvPicPr>
          <p:cNvPr id="11" name="Picture 10">
            <a:extLst>
              <a:ext uri="{FF2B5EF4-FFF2-40B4-BE49-F238E27FC236}">
                <a16:creationId xmlns:a16="http://schemas.microsoft.com/office/drawing/2014/main" id="{74FAB5F1-F682-6BA9-CAF2-F3C7F9DDF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45249"/>
            <a:ext cx="12192000" cy="428625"/>
          </a:xfrm>
          <a:prstGeom prst="rect">
            <a:avLst/>
          </a:prstGeom>
        </p:spPr>
      </p:pic>
      <p:sp>
        <p:nvSpPr>
          <p:cNvPr id="17" name="Slide Number Placeholder 6">
            <a:extLst>
              <a:ext uri="{FF2B5EF4-FFF2-40B4-BE49-F238E27FC236}">
                <a16:creationId xmlns:a16="http://schemas.microsoft.com/office/drawing/2014/main" id="{65A3A3B0-A9E9-DD30-6880-7B7DF93AF9E1}"/>
              </a:ext>
            </a:extLst>
          </p:cNvPr>
          <p:cNvSpPr txBox="1">
            <a:spLocks/>
          </p:cNvSpPr>
          <p:nvPr userDrawn="1"/>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cs typeface="Arial" panose="020B0604020202020204" pitchFamily="34" charset="0"/>
              </a:rPr>
              <a:pPr algn="r"/>
              <a:t>‹#›</a:t>
            </a:fld>
            <a:endParaRPr lang="en-US" sz="1400">
              <a:solidFill>
                <a:schemeClr val="bg1"/>
              </a:solidFill>
              <a:latin typeface="Arial" panose="020B0604020202020204" pitchFamily="34" charset="0"/>
              <a:cs typeface="Arial" panose="020B0604020202020204" pitchFamily="34" charset="0"/>
            </a:endParaRPr>
          </a:p>
        </p:txBody>
      </p:sp>
      <p:sp>
        <p:nvSpPr>
          <p:cNvPr id="2" name="Title 6">
            <a:extLst>
              <a:ext uri="{FF2B5EF4-FFF2-40B4-BE49-F238E27FC236}">
                <a16:creationId xmlns:a16="http://schemas.microsoft.com/office/drawing/2014/main" id="{378D70A7-98F8-124E-5195-4107CDB84C73}"/>
              </a:ext>
            </a:extLst>
          </p:cNvPr>
          <p:cNvSpPr>
            <a:spLocks noGrp="1"/>
          </p:cNvSpPr>
          <p:nvPr>
            <p:ph type="title"/>
          </p:nvPr>
        </p:nvSpPr>
        <p:spPr>
          <a:xfrm>
            <a:off x="710097" y="307730"/>
            <a:ext cx="10743470" cy="1115717"/>
          </a:xfrm>
          <a:prstGeom prst="rect">
            <a:avLst/>
          </a:prstGeom>
        </p:spPr>
        <p:txBody>
          <a:bodyPr/>
          <a:lstStyle>
            <a:lvl1pPr algn="l">
              <a:defRPr sz="3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4899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80" r:id="rId2"/>
    <p:sldLayoutId id="2147483666" r:id="rId3"/>
    <p:sldLayoutId id="2147483667" r:id="rId4"/>
    <p:sldLayoutId id="2147483668" r:id="rId5"/>
    <p:sldLayoutId id="2147483678" r:id="rId6"/>
    <p:sldLayoutId id="2147483681" r:id="rId7"/>
    <p:sldLayoutId id="2147483673" r:id="rId8"/>
    <p:sldLayoutId id="2147483679" r:id="rId9"/>
    <p:sldLayoutId id="2147483675" r:id="rId10"/>
    <p:sldLayoutId id="2147483676" r:id="rId11"/>
    <p:sldLayoutId id="2147483671" r:id="rId12"/>
    <p:sldLayoutId id="2147483677" r:id="rId13"/>
    <p:sldLayoutId id="2147483664" r:id="rId14"/>
    <p:sldLayoutId id="2147483674" r:id="rId15"/>
    <p:sldLayoutId id="2147483655" r:id="rId16"/>
    <p:sldLayoutId id="2147483732" r:id="rId17"/>
    <p:sldLayoutId id="2147483733"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508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4" r:id="rId11"/>
    <p:sldLayoutId id="2147483695" r:id="rId12"/>
    <p:sldLayoutId id="2147483696" r:id="rId13"/>
    <p:sldLayoutId id="2147483697" r:id="rId14"/>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715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609630" rtl="0" eaLnBrk="1" latinLnBrk="0" hangingPunct="1">
        <a:spcBef>
          <a:spcPct val="0"/>
        </a:spcBef>
        <a:buNone/>
        <a:defRPr sz="2933" kern="1200">
          <a:solidFill>
            <a:schemeClr val="tx1"/>
          </a:solidFill>
          <a:latin typeface="Arial" panose="020B0604020202020204" pitchFamily="34" charset="0"/>
          <a:ea typeface="+mj-ea"/>
          <a:cs typeface="Arial" panose="020B0604020202020204" pitchFamily="34" charset="0"/>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Arial" panose="020B0604020202020204" pitchFamily="34" charset="0"/>
          <a:ea typeface="+mn-ea"/>
          <a:cs typeface="Arial" panose="020B0604020202020204" pitchFamily="34" charset="0"/>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5.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5.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4.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75.svg"/><Relationship Id="rId11" Type="http://schemas.openxmlformats.org/officeDocument/2006/relationships/hyperlink" Target="http://www.psl.org/benefits" TargetMode="External"/><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png"/><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3234D6-168D-A94C-13AD-A183512AFDF5}"/>
              </a:ext>
            </a:extLst>
          </p:cNvPr>
          <p:cNvSpPr>
            <a:spLocks noGrp="1"/>
          </p:cNvSpPr>
          <p:nvPr>
            <p:ph type="title"/>
          </p:nvPr>
        </p:nvSpPr>
        <p:spPr>
          <a:xfrm>
            <a:off x="1447800" y="2361375"/>
            <a:ext cx="7160941" cy="2308324"/>
          </a:xfrm>
        </p:spPr>
        <p:txBody>
          <a:bodyPr wrap="square" lIns="0" rIns="0">
            <a:spAutoFit/>
          </a:bodyPr>
          <a:lstStyle/>
          <a:p>
            <a:r>
              <a:rPr lang="en-US" dirty="0"/>
              <a:t>Presbyterian Senior Living</a:t>
            </a:r>
            <a:br>
              <a:rPr lang="en-US" dirty="0"/>
            </a:br>
            <a:r>
              <a:rPr lang="en-US" dirty="0"/>
              <a:t>2026 Healthcare Benefits</a:t>
            </a:r>
            <a:br>
              <a:rPr lang="en-US" dirty="0"/>
            </a:br>
            <a:endParaRPr lang="en-US" dirty="0"/>
          </a:p>
        </p:txBody>
      </p:sp>
    </p:spTree>
    <p:extLst>
      <p:ext uri="{BB962C8B-B14F-4D97-AF65-F5344CB8AC3E}">
        <p14:creationId xmlns:p14="http://schemas.microsoft.com/office/powerpoint/2010/main" val="2688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sp>
        <p:nvSpPr>
          <p:cNvPr id="4" name="Freeform 4" descr="A person and a child looking at a phone  Description automatically generated"/>
          <p:cNvSpPr/>
          <p:nvPr/>
        </p:nvSpPr>
        <p:spPr>
          <a:xfrm>
            <a:off x="-606" y="914632"/>
            <a:ext cx="5211633" cy="5943600"/>
          </a:xfrm>
          <a:custGeom>
            <a:avLst/>
            <a:gdLst/>
            <a:ahLst/>
            <a:cxnLst/>
            <a:rect l="l" t="t" r="r" b="b"/>
            <a:pathLst>
              <a:path w="7817450" h="8915400">
                <a:moveTo>
                  <a:pt x="0" y="0"/>
                </a:moveTo>
                <a:lnTo>
                  <a:pt x="7817450" y="0"/>
                </a:lnTo>
                <a:lnTo>
                  <a:pt x="7817450" y="8915400"/>
                </a:lnTo>
                <a:lnTo>
                  <a:pt x="0" y="8915400"/>
                </a:lnTo>
                <a:lnTo>
                  <a:pt x="0" y="0"/>
                </a:lnTo>
                <a:close/>
              </a:path>
            </a:pathLst>
          </a:custGeom>
          <a:blipFill>
            <a:blip r:embed="rId5"/>
            <a:stretch>
              <a:fillRect l="-9956" r="-8050" b="-8053"/>
            </a:stretch>
          </a:blipFill>
        </p:spPr>
        <p:txBody>
          <a:bodyPr/>
          <a:lstStyle/>
          <a:p>
            <a:endParaRPr lang="en-US" sz="1200"/>
          </a:p>
        </p:txBody>
      </p:sp>
      <p:grpSp>
        <p:nvGrpSpPr>
          <p:cNvPr id="5" name="Group 5"/>
          <p:cNvGrpSpPr/>
          <p:nvPr/>
        </p:nvGrpSpPr>
        <p:grpSpPr>
          <a:xfrm rot="5400000">
            <a:off x="8924927" y="672674"/>
            <a:ext cx="9525" cy="5162550"/>
            <a:chOff x="0" y="0"/>
            <a:chExt cx="19050" cy="10325100"/>
          </a:xfrm>
        </p:grpSpPr>
        <p:sp>
          <p:nvSpPr>
            <p:cNvPr id="6" name="Freeform 6"/>
            <p:cNvSpPr/>
            <p:nvPr/>
          </p:nvSpPr>
          <p:spPr>
            <a:xfrm>
              <a:off x="0" y="0"/>
              <a:ext cx="19050" cy="10325100"/>
            </a:xfrm>
            <a:custGeom>
              <a:avLst/>
              <a:gdLst/>
              <a:ahLst/>
              <a:cxnLst/>
              <a:rect l="l" t="t" r="r" b="b"/>
              <a:pathLst>
                <a:path w="19050" h="10325100">
                  <a:moveTo>
                    <a:pt x="0" y="10315575"/>
                  </a:moveTo>
                  <a:lnTo>
                    <a:pt x="0" y="9525"/>
                  </a:lnTo>
                  <a:cubicBezTo>
                    <a:pt x="0" y="4318"/>
                    <a:pt x="4318" y="0"/>
                    <a:pt x="9525" y="0"/>
                  </a:cubicBezTo>
                  <a:cubicBezTo>
                    <a:pt x="14732" y="0"/>
                    <a:pt x="19050" y="4318"/>
                    <a:pt x="19050" y="9525"/>
                  </a:cubicBezTo>
                  <a:lnTo>
                    <a:pt x="19050" y="10315575"/>
                  </a:lnTo>
                  <a:cubicBezTo>
                    <a:pt x="19050" y="10320782"/>
                    <a:pt x="14732" y="10325100"/>
                    <a:pt x="9525" y="10325100"/>
                  </a:cubicBezTo>
                  <a:cubicBezTo>
                    <a:pt x="4318" y="10325100"/>
                    <a:pt x="0" y="10320782"/>
                    <a:pt x="0" y="10315575"/>
                  </a:cubicBezTo>
                  <a:close/>
                </a:path>
              </a:pathLst>
            </a:custGeom>
            <a:solidFill>
              <a:srgbClr val="A6A6A6"/>
            </a:solidFill>
          </p:spPr>
          <p:txBody>
            <a:bodyPr/>
            <a:lstStyle/>
            <a:p>
              <a:endParaRPr lang="en-US" sz="1200"/>
            </a:p>
          </p:txBody>
        </p:sp>
      </p:grpSp>
      <p:grpSp>
        <p:nvGrpSpPr>
          <p:cNvPr id="7" name="Group 7"/>
          <p:cNvGrpSpPr/>
          <p:nvPr/>
        </p:nvGrpSpPr>
        <p:grpSpPr>
          <a:xfrm>
            <a:off x="6012054" y="1817748"/>
            <a:ext cx="1115265" cy="1115265"/>
            <a:chOff x="0" y="0"/>
            <a:chExt cx="2230530" cy="2230530"/>
          </a:xfrm>
        </p:grpSpPr>
        <p:sp>
          <p:nvSpPr>
            <p:cNvPr id="8" name="Freeform 8"/>
            <p:cNvSpPr/>
            <p:nvPr/>
          </p:nvSpPr>
          <p:spPr>
            <a:xfrm>
              <a:off x="0" y="0"/>
              <a:ext cx="2230501" cy="2230501"/>
            </a:xfrm>
            <a:custGeom>
              <a:avLst/>
              <a:gdLst/>
              <a:ahLst/>
              <a:cxnLst/>
              <a:rect l="l" t="t" r="r" b="b"/>
              <a:pathLst>
                <a:path w="2230501" h="2230501">
                  <a:moveTo>
                    <a:pt x="0" y="0"/>
                  </a:moveTo>
                  <a:lnTo>
                    <a:pt x="2230501" y="0"/>
                  </a:lnTo>
                  <a:lnTo>
                    <a:pt x="2230501" y="2230501"/>
                  </a:lnTo>
                  <a:lnTo>
                    <a:pt x="0" y="2230501"/>
                  </a:lnTo>
                  <a:lnTo>
                    <a:pt x="0" y="0"/>
                  </a:lnTo>
                  <a:close/>
                </a:path>
              </a:pathLst>
            </a:custGeom>
            <a:blipFill>
              <a:blip r:embed="rId6"/>
              <a:stretch>
                <a:fillRect r="-1" b="-1"/>
              </a:stretch>
            </a:blipFill>
          </p:spPr>
          <p:txBody>
            <a:bodyPr/>
            <a:lstStyle/>
            <a:p>
              <a:endParaRPr lang="en-US" sz="1200"/>
            </a:p>
          </p:txBody>
        </p:sp>
      </p:grpSp>
      <p:sp>
        <p:nvSpPr>
          <p:cNvPr id="9" name="TextBox 9"/>
          <p:cNvSpPr txBox="1"/>
          <p:nvPr/>
        </p:nvSpPr>
        <p:spPr>
          <a:xfrm>
            <a:off x="7355080" y="2013430"/>
            <a:ext cx="3809999" cy="720838"/>
          </a:xfrm>
          <a:prstGeom prst="rect">
            <a:avLst/>
          </a:prstGeom>
        </p:spPr>
        <p:txBody>
          <a:bodyPr lIns="0" tIns="0" rIns="0" bIns="0" rtlCol="0" anchor="t">
            <a:spAutoFit/>
          </a:bodyPr>
          <a:lstStyle/>
          <a:p>
            <a:pPr>
              <a:lnSpc>
                <a:spcPts val="2880"/>
              </a:lnSpc>
            </a:pPr>
            <a:r>
              <a:rPr lang="en-US" sz="2400" b="1" dirty="0">
                <a:solidFill>
                  <a:srgbClr val="003276"/>
                </a:solidFill>
                <a:latin typeface="Arial" panose="020B0604020202020204" pitchFamily="34" charset="0"/>
                <a:ea typeface="Montserrat Bold"/>
                <a:cs typeface="Arial" panose="020B0604020202020204" pitchFamily="34" charset="0"/>
                <a:sym typeface="Montserrat Bold"/>
              </a:rPr>
              <a:t>Based on a formulary</a:t>
            </a:r>
          </a:p>
          <a:p>
            <a:pPr>
              <a:lnSpc>
                <a:spcPts val="2880"/>
              </a:lnSpc>
            </a:pPr>
            <a:r>
              <a:rPr lang="en-US" sz="2400" dirty="0">
                <a:latin typeface="Arial" panose="020B0604020202020204" pitchFamily="34" charset="0"/>
                <a:ea typeface="Montserrat Bold"/>
                <a:cs typeface="Arial" panose="020B0604020202020204" pitchFamily="34" charset="0"/>
                <a:sym typeface="Montserrat Bold"/>
              </a:rPr>
              <a:t>(preferred drug list)</a:t>
            </a:r>
          </a:p>
        </p:txBody>
      </p:sp>
      <p:grpSp>
        <p:nvGrpSpPr>
          <p:cNvPr id="10" name="Group 10"/>
          <p:cNvGrpSpPr/>
          <p:nvPr/>
        </p:nvGrpSpPr>
        <p:grpSpPr>
          <a:xfrm>
            <a:off x="6012054" y="3486188"/>
            <a:ext cx="1115265" cy="1115265"/>
            <a:chOff x="0" y="0"/>
            <a:chExt cx="2230530" cy="2230530"/>
          </a:xfrm>
        </p:grpSpPr>
        <p:sp>
          <p:nvSpPr>
            <p:cNvPr id="11" name="Freeform 11"/>
            <p:cNvSpPr/>
            <p:nvPr/>
          </p:nvSpPr>
          <p:spPr>
            <a:xfrm>
              <a:off x="0" y="0"/>
              <a:ext cx="2230501" cy="2230501"/>
            </a:xfrm>
            <a:custGeom>
              <a:avLst/>
              <a:gdLst/>
              <a:ahLst/>
              <a:cxnLst/>
              <a:rect l="l" t="t" r="r" b="b"/>
              <a:pathLst>
                <a:path w="2230501" h="2230501">
                  <a:moveTo>
                    <a:pt x="0" y="0"/>
                  </a:moveTo>
                  <a:lnTo>
                    <a:pt x="2230501" y="0"/>
                  </a:lnTo>
                  <a:lnTo>
                    <a:pt x="2230501" y="2230501"/>
                  </a:lnTo>
                  <a:lnTo>
                    <a:pt x="0" y="2230501"/>
                  </a:lnTo>
                  <a:lnTo>
                    <a:pt x="0" y="0"/>
                  </a:lnTo>
                  <a:close/>
                </a:path>
              </a:pathLst>
            </a:custGeom>
            <a:blipFill>
              <a:blip r:embed="rId7"/>
              <a:stretch>
                <a:fillRect r="-1" b="-1"/>
              </a:stretch>
            </a:blipFill>
          </p:spPr>
          <p:txBody>
            <a:bodyPr/>
            <a:lstStyle/>
            <a:p>
              <a:endParaRPr lang="en-US" sz="1200"/>
            </a:p>
          </p:txBody>
        </p:sp>
      </p:grpSp>
      <p:sp>
        <p:nvSpPr>
          <p:cNvPr id="12" name="TextBox 12"/>
          <p:cNvSpPr txBox="1"/>
          <p:nvPr/>
        </p:nvSpPr>
        <p:spPr>
          <a:xfrm>
            <a:off x="7355079" y="3803117"/>
            <a:ext cx="4262155" cy="2077492"/>
          </a:xfrm>
          <a:prstGeom prst="rect">
            <a:avLst/>
          </a:prstGeom>
        </p:spPr>
        <p:txBody>
          <a:bodyPr wrap="square" lIns="0" tIns="0" rIns="0" bIns="0" rtlCol="0" anchor="t">
            <a:spAutoFit/>
          </a:bodyPr>
          <a:lstStyle/>
          <a:p>
            <a:pPr>
              <a:lnSpc>
                <a:spcPts val="2880"/>
              </a:lnSpc>
              <a:spcBef>
                <a:spcPct val="0"/>
              </a:spcBef>
            </a:pPr>
            <a:r>
              <a:rPr lang="en-US" sz="2400" b="1">
                <a:solidFill>
                  <a:srgbClr val="003276"/>
                </a:solidFill>
                <a:latin typeface="Arial" panose="020B0604020202020204" pitchFamily="34" charset="0"/>
                <a:ea typeface="Montserrat Bold"/>
                <a:cs typeface="Arial" panose="020B0604020202020204" pitchFamily="34" charset="0"/>
                <a:sym typeface="Montserrat Bold"/>
              </a:rPr>
              <a:t>Helpful terms to understand:</a:t>
            </a:r>
          </a:p>
          <a:p>
            <a:pPr>
              <a:lnSpc>
                <a:spcPts val="2880"/>
              </a:lnSpc>
              <a:spcBef>
                <a:spcPct val="0"/>
              </a:spcBef>
            </a:pPr>
            <a:endParaRPr lang="en-US" sz="2400" b="1">
              <a:solidFill>
                <a:srgbClr val="003276"/>
              </a:solidFill>
              <a:latin typeface="Arial" panose="020B0604020202020204" pitchFamily="34" charset="0"/>
              <a:ea typeface="Montserrat Bold"/>
              <a:cs typeface="Arial" panose="020B0604020202020204" pitchFamily="34" charset="0"/>
              <a:sym typeface="Montserrat Bold"/>
            </a:endParaRPr>
          </a:p>
          <a:p>
            <a:pPr marL="475005" lvl="1" indent="-237503">
              <a:lnSpc>
                <a:spcPts val="2640"/>
              </a:lnSpc>
              <a:spcBef>
                <a:spcPct val="0"/>
              </a:spcBef>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Preventive drugs</a:t>
            </a:r>
          </a:p>
          <a:p>
            <a:pPr marL="475005" lvl="1" indent="-237503">
              <a:lnSpc>
                <a:spcPts val="2640"/>
              </a:lnSpc>
              <a:spcBef>
                <a:spcPct val="0"/>
              </a:spcBef>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Formulary/non-formulary</a:t>
            </a:r>
          </a:p>
          <a:p>
            <a:pPr marL="475005" lvl="1" indent="-237503">
              <a:lnSpc>
                <a:spcPts val="2640"/>
              </a:lnSpc>
              <a:spcBef>
                <a:spcPct val="0"/>
              </a:spcBef>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Generic/brand</a:t>
            </a:r>
          </a:p>
          <a:p>
            <a:pPr marL="475005" lvl="1" indent="-237503">
              <a:lnSpc>
                <a:spcPts val="2640"/>
              </a:lnSpc>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Retail/mail</a:t>
            </a:r>
          </a:p>
        </p:txBody>
      </p:sp>
      <p:sp>
        <p:nvSpPr>
          <p:cNvPr id="13" name="Freeform 13"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sp>
        <p:nvSpPr>
          <p:cNvPr id="14" name="TextBox 14"/>
          <p:cNvSpPr txBox="1"/>
          <p:nvPr/>
        </p:nvSpPr>
        <p:spPr bwMode="white">
          <a:xfrm>
            <a:off x="685800" y="226121"/>
            <a:ext cx="10820400" cy="654988"/>
          </a:xfrm>
          <a:prstGeom prst="rect">
            <a:avLst/>
          </a:prstGeom>
        </p:spPr>
        <p:txBody>
          <a:bodyPr lIns="0" tIns="0" rIns="0" bIns="0" rtlCol="0" anchor="t">
            <a:spAutoFit/>
          </a:bodyPr>
          <a:lstStyle/>
          <a:p>
            <a:pPr>
              <a:lnSpc>
                <a:spcPts val="5880"/>
              </a:lnSpc>
            </a:pPr>
            <a:r>
              <a:rPr lang="en-US" sz="3000" dirty="0">
                <a:solidFill>
                  <a:srgbClr val="FFFFFF"/>
                </a:solidFill>
                <a:latin typeface="Arial" panose="020B0604020202020204" pitchFamily="34" charset="0"/>
                <a:ea typeface="Montserrat"/>
                <a:cs typeface="Arial" panose="020B0604020202020204" pitchFamily="34" charset="0"/>
                <a:sym typeface="Montserrat"/>
              </a:rPr>
              <a:t>Prescription Drug Benefits</a:t>
            </a:r>
          </a:p>
        </p:txBody>
      </p:sp>
      <p:sp>
        <p:nvSpPr>
          <p:cNvPr id="15" name="Freeform 15"/>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19" name="Slide Number Placeholder 6">
            <a:extLst>
              <a:ext uri="{FF2B5EF4-FFF2-40B4-BE49-F238E27FC236}">
                <a16:creationId xmlns:a16="http://schemas.microsoft.com/office/drawing/2014/main" id="{D7AE1CC2-4260-D825-C0E0-F9D9398FA382}"/>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10</a:t>
            </a:fld>
            <a:endParaRPr lang="en-US" sz="1400">
              <a:solidFill>
                <a:schemeClr val="bg1"/>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587874"/>
            <a:ext cx="6578600" cy="1270126"/>
            <a:chOff x="0" y="0"/>
            <a:chExt cx="13157200" cy="2540252"/>
          </a:xfrm>
        </p:grpSpPr>
        <p:sp>
          <p:nvSpPr>
            <p:cNvPr id="3" name="Freeform 3"/>
            <p:cNvSpPr/>
            <p:nvPr/>
          </p:nvSpPr>
          <p:spPr>
            <a:xfrm>
              <a:off x="0" y="0"/>
              <a:ext cx="13157200" cy="2540252"/>
            </a:xfrm>
            <a:custGeom>
              <a:avLst/>
              <a:gdLst/>
              <a:ahLst/>
              <a:cxnLst/>
              <a:rect l="l" t="t" r="r" b="b"/>
              <a:pathLst>
                <a:path w="13157200" h="2540252">
                  <a:moveTo>
                    <a:pt x="0" y="0"/>
                  </a:moveTo>
                  <a:lnTo>
                    <a:pt x="13157200" y="0"/>
                  </a:lnTo>
                  <a:lnTo>
                    <a:pt x="13157200" y="2540252"/>
                  </a:lnTo>
                  <a:lnTo>
                    <a:pt x="0" y="2540252"/>
                  </a:lnTo>
                  <a:close/>
                </a:path>
              </a:pathLst>
            </a:custGeom>
            <a:solidFill>
              <a:srgbClr val="E6F6FA"/>
            </a:solidFill>
          </p:spPr>
          <p:txBody>
            <a:bodyPr/>
            <a:lstStyle/>
            <a:p>
              <a:endParaRPr lang="en-US" sz="1200"/>
            </a:p>
          </p:txBody>
        </p:sp>
      </p:grpSp>
      <p:grpSp>
        <p:nvGrpSpPr>
          <p:cNvPr id="4" name="Group 4"/>
          <p:cNvGrpSpPr/>
          <p:nvPr/>
        </p:nvGrpSpPr>
        <p:grpSpPr>
          <a:xfrm rot="10800000">
            <a:off x="5994400" y="1330069"/>
            <a:ext cx="6197600" cy="5514718"/>
            <a:chOff x="0" y="0"/>
            <a:chExt cx="15567586" cy="11029436"/>
          </a:xfrm>
        </p:grpSpPr>
        <p:sp>
          <p:nvSpPr>
            <p:cNvPr id="5" name="Freeform 5"/>
            <p:cNvSpPr/>
            <p:nvPr/>
          </p:nvSpPr>
          <p:spPr>
            <a:xfrm>
              <a:off x="0" y="0"/>
              <a:ext cx="15567533" cy="11029442"/>
            </a:xfrm>
            <a:custGeom>
              <a:avLst/>
              <a:gdLst/>
              <a:ahLst/>
              <a:cxnLst/>
              <a:rect l="l" t="t" r="r" b="b"/>
              <a:pathLst>
                <a:path w="15567533" h="11029442">
                  <a:moveTo>
                    <a:pt x="0" y="0"/>
                  </a:moveTo>
                  <a:lnTo>
                    <a:pt x="15567533" y="0"/>
                  </a:lnTo>
                  <a:lnTo>
                    <a:pt x="15567533" y="11029442"/>
                  </a:lnTo>
                  <a:lnTo>
                    <a:pt x="0" y="11029442"/>
                  </a:lnTo>
                  <a:lnTo>
                    <a:pt x="0" y="0"/>
                  </a:lnTo>
                  <a:close/>
                </a:path>
              </a:pathLst>
            </a:custGeom>
            <a:blipFill>
              <a:blip r:embed="rId3"/>
              <a:stretch>
                <a:fillRect b="-867"/>
              </a:stretch>
            </a:blipFill>
          </p:spPr>
          <p:txBody>
            <a:bodyPr/>
            <a:lstStyle/>
            <a:p>
              <a:endParaRPr lang="en-US" sz="1200"/>
            </a:p>
          </p:txBody>
        </p:sp>
      </p:grpSp>
      <p:sp>
        <p:nvSpPr>
          <p:cNvPr id="6" name="Freeform 6"/>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4"/>
            <a:stretch>
              <a:fillRect/>
            </a:stretch>
          </a:blipFill>
        </p:spPr>
        <p:txBody>
          <a:bodyPr/>
          <a:lstStyle/>
          <a:p>
            <a:endParaRPr lang="en-US" sz="1200"/>
          </a:p>
        </p:txBody>
      </p:sp>
      <p:sp>
        <p:nvSpPr>
          <p:cNvPr id="7" name="Freeform 7"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5"/>
            <a:stretch>
              <a:fillRect/>
            </a:stretch>
          </a:blipFill>
        </p:spPr>
        <p:txBody>
          <a:bodyPr/>
          <a:lstStyle/>
          <a:p>
            <a:endParaRPr lang="en-US" sz="1200"/>
          </a:p>
        </p:txBody>
      </p:sp>
      <p:sp>
        <p:nvSpPr>
          <p:cNvPr id="8" name="TextBox 8"/>
          <p:cNvSpPr txBox="1"/>
          <p:nvPr/>
        </p:nvSpPr>
        <p:spPr>
          <a:xfrm>
            <a:off x="682684" y="5737162"/>
            <a:ext cx="5210118" cy="979179"/>
          </a:xfrm>
          <a:prstGeom prst="rect">
            <a:avLst/>
          </a:prstGeom>
        </p:spPr>
        <p:txBody>
          <a:bodyPr lIns="0" tIns="0" rIns="0" bIns="0" rtlCol="0" anchor="t">
            <a:spAutoFit/>
          </a:bodyPr>
          <a:lstStyle/>
          <a:p>
            <a:pPr algn="ctr">
              <a:lnSpc>
                <a:spcPts val="2560"/>
              </a:lnSpc>
            </a:pPr>
            <a:r>
              <a:rPr lang="en-US" sz="2133" b="1">
                <a:solidFill>
                  <a:srgbClr val="003276"/>
                </a:solidFill>
                <a:latin typeface="Arial" panose="020B0604020202020204" pitchFamily="34" charset="0"/>
                <a:ea typeface="Montserrat Bold"/>
                <a:cs typeface="Arial" panose="020B0604020202020204" pitchFamily="34" charset="0"/>
                <a:sym typeface="Montserrat Bold"/>
              </a:rPr>
              <a:t>Save on out-of-pocket costs for covered drugs by using Express Scripts home delivery service. </a:t>
            </a:r>
          </a:p>
        </p:txBody>
      </p:sp>
      <p:sp>
        <p:nvSpPr>
          <p:cNvPr id="9" name="Freeform 9"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5"/>
            <a:stretch>
              <a:fillRect/>
            </a:stretch>
          </a:blipFill>
        </p:spPr>
        <p:txBody>
          <a:bodyPr/>
          <a:lstStyle/>
          <a:p>
            <a:endParaRPr lang="en-US" sz="1200"/>
          </a:p>
        </p:txBody>
      </p:sp>
      <p:sp>
        <p:nvSpPr>
          <p:cNvPr id="10" name="TextBox 10"/>
          <p:cNvSpPr txBox="1"/>
          <p:nvPr/>
        </p:nvSpPr>
        <p:spPr bwMode="white">
          <a:xfrm>
            <a:off x="685800" y="231826"/>
            <a:ext cx="10820400" cy="654988"/>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Prescription Drug Benefits – Preventive Drug List</a:t>
            </a:r>
          </a:p>
        </p:txBody>
      </p:sp>
      <p:graphicFrame>
        <p:nvGraphicFramePr>
          <p:cNvPr id="11" name="Table 11"/>
          <p:cNvGraphicFramePr>
            <a:graphicFrameLocks noGrp="1"/>
          </p:cNvGraphicFramePr>
          <p:nvPr>
            <p:extLst>
              <p:ext uri="{D42A27DB-BD31-4B8C-83A1-F6EECF244321}">
                <p14:modId xmlns:p14="http://schemas.microsoft.com/office/powerpoint/2010/main" val="1985025488"/>
              </p:ext>
            </p:extLst>
          </p:nvPr>
        </p:nvGraphicFramePr>
        <p:xfrm>
          <a:off x="682683" y="1779322"/>
          <a:ext cx="5168899" cy="3179473"/>
        </p:xfrm>
        <a:graphic>
          <a:graphicData uri="http://schemas.openxmlformats.org/drawingml/2006/table">
            <a:tbl>
              <a:tblPr/>
              <a:tblGrid>
                <a:gridCol w="1917821">
                  <a:extLst>
                    <a:ext uri="{9D8B030D-6E8A-4147-A177-3AD203B41FA5}">
                      <a16:colId xmlns:a16="http://schemas.microsoft.com/office/drawing/2014/main" val="20000"/>
                    </a:ext>
                  </a:extLst>
                </a:gridCol>
                <a:gridCol w="1019251">
                  <a:extLst>
                    <a:ext uri="{9D8B030D-6E8A-4147-A177-3AD203B41FA5}">
                      <a16:colId xmlns:a16="http://schemas.microsoft.com/office/drawing/2014/main" val="20001"/>
                    </a:ext>
                  </a:extLst>
                </a:gridCol>
                <a:gridCol w="1060678">
                  <a:extLst>
                    <a:ext uri="{9D8B030D-6E8A-4147-A177-3AD203B41FA5}">
                      <a16:colId xmlns:a16="http://schemas.microsoft.com/office/drawing/2014/main" val="20002"/>
                    </a:ext>
                  </a:extLst>
                </a:gridCol>
                <a:gridCol w="1171149">
                  <a:extLst>
                    <a:ext uri="{9D8B030D-6E8A-4147-A177-3AD203B41FA5}">
                      <a16:colId xmlns:a16="http://schemas.microsoft.com/office/drawing/2014/main" val="20003"/>
                    </a:ext>
                  </a:extLst>
                </a:gridCol>
              </a:tblGrid>
              <a:tr h="983526">
                <a:tc>
                  <a:txBody>
                    <a:bodyPr/>
                    <a:lstStyle/>
                    <a:p>
                      <a:pPr algn="l">
                        <a:lnSpc>
                          <a:spcPts val="1679"/>
                        </a:lnSpc>
                        <a:defRPr/>
                      </a:pPr>
                      <a:endParaRPr lang="en-US" sz="2000" dirty="0">
                        <a:latin typeface="Arial" panose="020B0604020202020204" pitchFamily="34" charset="0"/>
                        <a:cs typeface="Arial" panose="020B0604020202020204" pitchFamily="34" charset="0"/>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5040"/>
                        </a:lnSpc>
                        <a:defRPr/>
                      </a:pPr>
                      <a:r>
                        <a:rPr lang="en-US" sz="2000" b="1" dirty="0">
                          <a:solidFill>
                            <a:srgbClr val="FFFFFF"/>
                          </a:solidFill>
                          <a:latin typeface="Arial" panose="020B0604020202020204" pitchFamily="34" charset="0"/>
                          <a:ea typeface="Montserrat"/>
                          <a:cs typeface="Arial" panose="020B0604020202020204" pitchFamily="34" charset="0"/>
                          <a:sym typeface="Montserrat"/>
                        </a:rPr>
                        <a:t>PPO</a:t>
                      </a:r>
                      <a:endParaRPr lang="en-US" sz="2000" b="1" dirty="0"/>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5040"/>
                        </a:lnSpc>
                        <a:defRPr/>
                      </a:pPr>
                      <a:r>
                        <a:rPr lang="en-US" sz="2000" b="1" dirty="0">
                          <a:solidFill>
                            <a:srgbClr val="FFFFFF"/>
                          </a:solidFill>
                          <a:latin typeface="Arial" panose="020B0604020202020204" pitchFamily="34" charset="0"/>
                          <a:ea typeface="Montserrat"/>
                          <a:cs typeface="Arial" panose="020B0604020202020204" pitchFamily="34" charset="0"/>
                          <a:sym typeface="Montserrat"/>
                        </a:rPr>
                        <a:t>EPO</a:t>
                      </a:r>
                      <a:endParaRPr lang="en-US" sz="2000" b="1" dirty="0"/>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5040"/>
                        </a:lnSpc>
                        <a:defRPr/>
                      </a:pPr>
                      <a:r>
                        <a:rPr lang="en-US" sz="2000" b="1" dirty="0">
                          <a:solidFill>
                            <a:srgbClr val="FFFFFF"/>
                          </a:solidFill>
                          <a:latin typeface="Arial" panose="020B0604020202020204" pitchFamily="34" charset="0"/>
                          <a:ea typeface="Montserrat"/>
                          <a:cs typeface="Arial" panose="020B0604020202020204" pitchFamily="34" charset="0"/>
                          <a:sym typeface="Montserrat"/>
                        </a:rPr>
                        <a:t>HDHP</a:t>
                      </a:r>
                      <a:endParaRPr lang="en-US" sz="2000" b="1" dirty="0"/>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extLst>
                  <a:ext uri="{0D108BD9-81ED-4DB2-BD59-A6C34878D82A}">
                    <a16:rowId xmlns:a16="http://schemas.microsoft.com/office/drawing/2014/main" val="10000"/>
                  </a:ext>
                </a:extLst>
              </a:tr>
              <a:tr h="916569">
                <a:tc>
                  <a:txBody>
                    <a:bodyPr/>
                    <a:lstStyle/>
                    <a:p>
                      <a:pPr marL="0" algn="l" defTabSz="914400" rtl="0" eaLnBrk="1" fontAlgn="base" latinLnBrk="0" hangingPunct="1">
                        <a:lnSpc>
                          <a:spcPts val="4318"/>
                        </a:lnSpc>
                        <a:defRPr/>
                      </a:pPr>
                      <a:r>
                        <a:rPr lang="en-US" sz="2000" b="1" i="0" kern="1200" dirty="0">
                          <a:solidFill>
                            <a:schemeClr val="tx1"/>
                          </a:solidFill>
                          <a:effectLst/>
                          <a:latin typeface="Arial" panose="020B0604020202020204" pitchFamily="34" charset="0"/>
                          <a:ea typeface="+mn-ea"/>
                          <a:cs typeface="Arial" panose="020B0604020202020204" pitchFamily="34" charset="0"/>
                          <a:sym typeface="Montserrat"/>
                        </a:rPr>
                        <a:t>Generic retail*</a:t>
                      </a:r>
                      <a:endParaRPr lang="en-US" sz="2000" b="1" i="0" kern="1200" dirty="0">
                        <a:solidFill>
                          <a:schemeClr val="tx1"/>
                        </a:solidFill>
                        <a:effectLst/>
                        <a:latin typeface="Arial" panose="020B0604020202020204" pitchFamily="34" charset="0"/>
                        <a:ea typeface="+mn-ea"/>
                        <a:cs typeface="Arial" panose="020B0604020202020204" pitchFamily="34" charset="0"/>
                      </a:endParaRPr>
                    </a:p>
                  </a:txBody>
                  <a:tcPr marL="121920"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$5</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$6</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$6</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1279378">
                <a:tc>
                  <a:txBody>
                    <a:bodyPr/>
                    <a:lstStyle/>
                    <a:p>
                      <a:pPr marL="0" algn="l" defTabSz="914400" rtl="0" eaLnBrk="1" fontAlgn="base" latinLnBrk="0" hangingPunct="1">
                        <a:lnSpc>
                          <a:spcPts val="2500"/>
                        </a:lnSpc>
                        <a:defRPr/>
                      </a:pPr>
                      <a:r>
                        <a:rPr lang="en-US" sz="2000" b="1" i="0" kern="1200" dirty="0">
                          <a:solidFill>
                            <a:schemeClr val="tx1"/>
                          </a:solidFill>
                          <a:effectLst/>
                          <a:latin typeface="Arial" panose="020B0604020202020204" pitchFamily="34" charset="0"/>
                          <a:ea typeface="+mn-ea"/>
                          <a:cs typeface="Arial" panose="020B0604020202020204" pitchFamily="34" charset="0"/>
                          <a:sym typeface="Montserrat"/>
                        </a:rPr>
                        <a:t>Formulary brand retail*</a:t>
                      </a:r>
                      <a:endParaRPr lang="en-US" sz="2000" b="1" i="0" kern="1200" dirty="0">
                        <a:solidFill>
                          <a:schemeClr val="tx1"/>
                        </a:solidFill>
                        <a:effectLst/>
                        <a:latin typeface="Arial" panose="020B0604020202020204" pitchFamily="34" charset="0"/>
                        <a:ea typeface="+mn-ea"/>
                        <a:cs typeface="Arial" panose="020B0604020202020204" pitchFamily="34" charset="0"/>
                      </a:endParaRPr>
                    </a:p>
                  </a:txBody>
                  <a:tcPr marL="121920"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$20</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$30</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a:lnSpc>
                          <a:spcPts val="4318"/>
                        </a:lnSpc>
                        <a:defRPr/>
                      </a:pPr>
                      <a:r>
                        <a:rPr lang="en-US" sz="2000" dirty="0">
                          <a:solidFill>
                            <a:schemeClr val="tx1"/>
                          </a:solidFill>
                          <a:latin typeface="Arial" panose="020B0604020202020204" pitchFamily="34" charset="0"/>
                          <a:ea typeface="Montserrat"/>
                          <a:cs typeface="Arial" panose="020B0604020202020204" pitchFamily="34" charset="0"/>
                          <a:sym typeface="Montserrat"/>
                        </a:rPr>
                        <a:t>$30</a:t>
                      </a:r>
                      <a:endParaRPr lang="en-US" sz="2000" dirty="0">
                        <a:solidFill>
                          <a:schemeClr val="tx1"/>
                        </a:solidFill>
                      </a:endParaRPr>
                    </a:p>
                  </a:txBody>
                  <a:tcPr marL="32173" marR="32173" marT="32173" marB="321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12" name="Freeform 12"/>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4"/>
            <a:stretch>
              <a:fillRect/>
            </a:stretch>
          </a:blipFill>
        </p:spPr>
        <p:txBody>
          <a:bodyPr/>
          <a:lstStyle/>
          <a:p>
            <a:endParaRPr lang="en-US" sz="1200"/>
          </a:p>
        </p:txBody>
      </p:sp>
      <p:sp>
        <p:nvSpPr>
          <p:cNvPr id="16" name="TextBox 16"/>
          <p:cNvSpPr txBox="1"/>
          <p:nvPr/>
        </p:nvSpPr>
        <p:spPr>
          <a:xfrm>
            <a:off x="7035799" y="3281778"/>
            <a:ext cx="4470401" cy="720838"/>
          </a:xfrm>
          <a:prstGeom prst="rect">
            <a:avLst/>
          </a:prstGeom>
        </p:spPr>
        <p:txBody>
          <a:bodyPr lIns="0" tIns="0" rIns="0" bIns="0" rtlCol="0" anchor="t">
            <a:spAutoFit/>
          </a:bodyPr>
          <a:lstStyle/>
          <a:p>
            <a:pPr>
              <a:lnSpc>
                <a:spcPts val="2880"/>
              </a:lnSpc>
            </a:pPr>
            <a:r>
              <a:rPr lang="en-US" sz="2400" b="1">
                <a:solidFill>
                  <a:srgbClr val="003276"/>
                </a:solidFill>
                <a:latin typeface="Arial" panose="020B0604020202020204" pitchFamily="34" charset="0"/>
                <a:ea typeface="Montserrat Bold"/>
                <a:cs typeface="Arial" panose="020B0604020202020204" pitchFamily="34" charset="0"/>
                <a:sym typeface="Montserrat Bold"/>
              </a:rPr>
              <a:t>What types of medications are on the preventive drug list?</a:t>
            </a:r>
          </a:p>
        </p:txBody>
      </p:sp>
      <p:sp>
        <p:nvSpPr>
          <p:cNvPr id="17" name="TextBox 17"/>
          <p:cNvSpPr txBox="1"/>
          <p:nvPr/>
        </p:nvSpPr>
        <p:spPr>
          <a:xfrm>
            <a:off x="7035799" y="4743450"/>
            <a:ext cx="4272340" cy="1333698"/>
          </a:xfrm>
          <a:prstGeom prst="rect">
            <a:avLst/>
          </a:prstGeom>
        </p:spPr>
        <p:txBody>
          <a:bodyPr lIns="0" tIns="0" rIns="0" bIns="0" rtlCol="0" anchor="t">
            <a:spAutoFit/>
          </a:bodyPr>
          <a:lstStyle/>
          <a:p>
            <a:pPr marL="475005" lvl="1" indent="-237503">
              <a:lnSpc>
                <a:spcPts val="2640"/>
              </a:lnSpc>
              <a:buClr>
                <a:srgbClr val="DD1A24"/>
              </a:buClr>
              <a:buFont typeface="Arial"/>
              <a:buChar char="•"/>
            </a:pPr>
            <a:r>
              <a:rPr lang="en-US" sz="2200" dirty="0">
                <a:solidFill>
                  <a:srgbClr val="000000"/>
                </a:solidFill>
                <a:latin typeface="Arial" panose="020B0604020202020204" pitchFamily="34" charset="0"/>
                <a:ea typeface="Montserrat"/>
                <a:cs typeface="Arial" panose="020B0604020202020204" pitchFamily="34" charset="0"/>
                <a:sym typeface="Montserrat"/>
              </a:rPr>
              <a:t>Antidepressants</a:t>
            </a:r>
          </a:p>
          <a:p>
            <a:pPr marL="475005" lvl="1" indent="-237503">
              <a:lnSpc>
                <a:spcPts val="2640"/>
              </a:lnSpc>
              <a:buClr>
                <a:srgbClr val="DD1A24"/>
              </a:buClr>
              <a:buFont typeface="Arial"/>
              <a:buChar char="•"/>
            </a:pPr>
            <a:r>
              <a:rPr lang="en-US" sz="2200" dirty="0">
                <a:solidFill>
                  <a:srgbClr val="000000"/>
                </a:solidFill>
                <a:latin typeface="Arial" panose="020B0604020202020204" pitchFamily="34" charset="0"/>
                <a:ea typeface="Montserrat"/>
                <a:cs typeface="Arial" panose="020B0604020202020204" pitchFamily="34" charset="0"/>
                <a:sym typeface="Montserrat"/>
              </a:rPr>
              <a:t>Medications for high blood pressure, high cholesterol, diabetes, and more</a:t>
            </a:r>
          </a:p>
        </p:txBody>
      </p:sp>
      <p:sp>
        <p:nvSpPr>
          <p:cNvPr id="18" name="TextBox 18"/>
          <p:cNvSpPr txBox="1"/>
          <p:nvPr/>
        </p:nvSpPr>
        <p:spPr>
          <a:xfrm>
            <a:off x="1442976" y="5175250"/>
            <a:ext cx="3648313" cy="179536"/>
          </a:xfrm>
          <a:prstGeom prst="rect">
            <a:avLst/>
          </a:prstGeom>
        </p:spPr>
        <p:txBody>
          <a:bodyPr lIns="0" tIns="0" rIns="0" bIns="0" rtlCol="0" anchor="t">
            <a:spAutoFit/>
          </a:bodyPr>
          <a:lstStyle/>
          <a:p>
            <a:pPr algn="ctr">
              <a:lnSpc>
                <a:spcPts val="1440"/>
              </a:lnSpc>
              <a:spcBef>
                <a:spcPct val="0"/>
              </a:spcBef>
            </a:pPr>
            <a:r>
              <a:rPr lang="en-US" sz="1200">
                <a:solidFill>
                  <a:srgbClr val="A6A6A6"/>
                </a:solidFill>
                <a:latin typeface="Arial" panose="020B0604020202020204" pitchFamily="34" charset="0"/>
                <a:ea typeface="Montserrat"/>
                <a:cs typeface="Arial" panose="020B0604020202020204" pitchFamily="34" charset="0"/>
                <a:sym typeface="Montserrat"/>
              </a:rPr>
              <a:t>*30-day supply; not subject to HDHP deductible.</a:t>
            </a:r>
          </a:p>
        </p:txBody>
      </p:sp>
      <p:sp>
        <p:nvSpPr>
          <p:cNvPr id="24" name="Slide Number Placeholder 6">
            <a:extLst>
              <a:ext uri="{FF2B5EF4-FFF2-40B4-BE49-F238E27FC236}">
                <a16:creationId xmlns:a16="http://schemas.microsoft.com/office/drawing/2014/main" id="{B9DE7194-8F42-6A4F-1DA2-CC31B00AD26F}"/>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11</a:t>
            </a:fld>
            <a:endParaRPr lang="en-US" sz="1400">
              <a:solidFill>
                <a:schemeClr val="bg1"/>
              </a:solidFill>
              <a:latin typeface="Arial" panose="020B0604020202020204" pitchFamily="34" charset="0"/>
            </a:endParaRPr>
          </a:p>
        </p:txBody>
      </p:sp>
      <p:sp>
        <p:nvSpPr>
          <p:cNvPr id="13" name="Freeform 34">
            <a:extLst>
              <a:ext uri="{FF2B5EF4-FFF2-40B4-BE49-F238E27FC236}">
                <a16:creationId xmlns:a16="http://schemas.microsoft.com/office/drawing/2014/main" id="{20E80A93-C8C3-B701-2BB7-443C01E36960}"/>
              </a:ext>
            </a:extLst>
          </p:cNvPr>
          <p:cNvSpPr/>
          <p:nvPr/>
        </p:nvSpPr>
        <p:spPr>
          <a:xfrm>
            <a:off x="8685480" y="2052544"/>
            <a:ext cx="1037219" cy="1037219"/>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6"/>
            <a:stretch>
              <a:fillRect/>
            </a:stretch>
          </a:blipFill>
        </p:spPr>
        <p:txBody>
          <a:bodyPr/>
          <a:lstStyle/>
          <a:p>
            <a:endParaRPr lang="en-US">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2979-61EF-B072-E5BD-FD685FF8DE0E}"/>
              </a:ext>
            </a:extLst>
          </p:cNvPr>
          <p:cNvSpPr>
            <a:spLocks noGrp="1"/>
          </p:cNvSpPr>
          <p:nvPr>
            <p:ph type="title"/>
          </p:nvPr>
        </p:nvSpPr>
        <p:spPr/>
        <p:txBody>
          <a:bodyPr/>
          <a:lstStyle/>
          <a:p>
            <a:r>
              <a:rPr lang="en-US"/>
              <a:t>Prescription Drug Benefits – 30-Day Retail​</a:t>
            </a:r>
          </a:p>
        </p:txBody>
      </p:sp>
      <p:sp>
        <p:nvSpPr>
          <p:cNvPr id="3" name="Rectangle 2">
            <a:extLst>
              <a:ext uri="{FF2B5EF4-FFF2-40B4-BE49-F238E27FC236}">
                <a16:creationId xmlns:a16="http://schemas.microsoft.com/office/drawing/2014/main" id="{1A2E564D-4DEE-1CFD-377A-1EAA9975A4AF}"/>
              </a:ext>
            </a:extLst>
          </p:cNvPr>
          <p:cNvSpPr/>
          <p:nvPr/>
        </p:nvSpPr>
        <p:spPr>
          <a:xfrm>
            <a:off x="0" y="5742282"/>
            <a:ext cx="12192000" cy="1115717"/>
          </a:xfrm>
          <a:prstGeom prst="rect">
            <a:avLst/>
          </a:prstGeom>
          <a:solidFill>
            <a:srgbClr val="E6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 name="TextBox 8">
            <a:extLst>
              <a:ext uri="{FF2B5EF4-FFF2-40B4-BE49-F238E27FC236}">
                <a16:creationId xmlns:a16="http://schemas.microsoft.com/office/drawing/2014/main" id="{D9524C06-25EB-6CCF-1BA8-0841877E0B87}"/>
              </a:ext>
            </a:extLst>
          </p:cNvPr>
          <p:cNvSpPr txBox="1"/>
          <p:nvPr/>
        </p:nvSpPr>
        <p:spPr>
          <a:xfrm>
            <a:off x="0" y="5948880"/>
            <a:ext cx="12192000" cy="64684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00"/>
              </a:lnSpc>
            </a:pPr>
            <a:r>
              <a:rPr lang="en-US" sz="2000" b="1">
                <a:solidFill>
                  <a:srgbClr val="003276"/>
                </a:solidFill>
                <a:latin typeface="Arial" panose="020B0604020202020204" pitchFamily="34" charset="0"/>
                <a:ea typeface="Montserrat Bold"/>
                <a:cs typeface="Arial" panose="020B0604020202020204" pitchFamily="34" charset="0"/>
                <a:sym typeface="Montserrat Bold"/>
              </a:rPr>
              <a:t>You could save time and money by using home delivery for​</a:t>
            </a:r>
          </a:p>
          <a:p>
            <a:pPr algn="ctr">
              <a:lnSpc>
                <a:spcPts val="2600"/>
              </a:lnSpc>
            </a:pPr>
            <a:r>
              <a:rPr lang="en-US" sz="2000" b="1">
                <a:solidFill>
                  <a:srgbClr val="003276"/>
                </a:solidFill>
                <a:latin typeface="Arial" panose="020B0604020202020204" pitchFamily="34" charset="0"/>
                <a:ea typeface="Montserrat Bold"/>
                <a:cs typeface="Arial" panose="020B0604020202020204" pitchFamily="34" charset="0"/>
                <a:sym typeface="Montserrat Bold"/>
              </a:rPr>
              <a:t>a 90-day supply of your medication.​</a:t>
            </a:r>
          </a:p>
        </p:txBody>
      </p:sp>
      <p:pic>
        <p:nvPicPr>
          <p:cNvPr id="5" name="Picture 4">
            <a:extLst>
              <a:ext uri="{FF2B5EF4-FFF2-40B4-BE49-F238E27FC236}">
                <a16:creationId xmlns:a16="http://schemas.microsoft.com/office/drawing/2014/main" id="{5068048E-496E-E3B8-83C6-D7A3101607E9}"/>
              </a:ext>
            </a:extLst>
          </p:cNvPr>
          <p:cNvPicPr/>
          <p:nvPr/>
        </p:nvPicPr>
        <p:blipFill>
          <a:blip r:embed="rId3">
            <a:extLst>
              <a:ext uri="{28A0092B-C50C-407E-A947-70E740481C1C}">
                <a14:useLocalDpi xmlns:a14="http://schemas.microsoft.com/office/drawing/2010/main" val="0"/>
              </a:ext>
            </a:extLst>
          </a:blip>
          <a:stretch>
            <a:fillRect/>
          </a:stretch>
        </p:blipFill>
        <p:spPr>
          <a:xfrm>
            <a:off x="0" y="6429374"/>
            <a:ext cx="12192000" cy="428625"/>
          </a:xfrm>
          <a:prstGeom prst="rect">
            <a:avLst/>
          </a:prstGeom>
        </p:spPr>
      </p:pic>
      <p:sp>
        <p:nvSpPr>
          <p:cNvPr id="6" name="Slide Number Placeholder 6">
            <a:extLst>
              <a:ext uri="{FF2B5EF4-FFF2-40B4-BE49-F238E27FC236}">
                <a16:creationId xmlns:a16="http://schemas.microsoft.com/office/drawing/2014/main" id="{9E9325F6-CEED-C88F-A82A-A74412862A22}"/>
              </a:ext>
            </a:extLst>
          </p:cNvPr>
          <p:cNvSpPr txBox="1">
            <a:spLocks/>
          </p:cNvSpPr>
          <p:nvPr/>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12</a:t>
            </a:fld>
            <a:endParaRPr lang="en-US" sz="1400">
              <a:solidFill>
                <a:schemeClr val="bg1"/>
              </a:solidFill>
              <a:latin typeface="Arial" panose="020B0604020202020204" pitchFamily="34" charset="0"/>
            </a:endParaRPr>
          </a:p>
        </p:txBody>
      </p:sp>
      <p:grpSp>
        <p:nvGrpSpPr>
          <p:cNvPr id="27" name="Group 26">
            <a:extLst>
              <a:ext uri="{FF2B5EF4-FFF2-40B4-BE49-F238E27FC236}">
                <a16:creationId xmlns:a16="http://schemas.microsoft.com/office/drawing/2014/main" id="{0CE314A2-47D4-BBE6-FF70-F6D5242012EA}"/>
              </a:ext>
            </a:extLst>
          </p:cNvPr>
          <p:cNvGrpSpPr/>
          <p:nvPr/>
        </p:nvGrpSpPr>
        <p:grpSpPr>
          <a:xfrm>
            <a:off x="653856" y="1975074"/>
            <a:ext cx="964912" cy="3264204"/>
            <a:chOff x="635319" y="1530501"/>
            <a:chExt cx="1184235" cy="4006147"/>
          </a:xfrm>
        </p:grpSpPr>
        <p:grpSp>
          <p:nvGrpSpPr>
            <p:cNvPr id="7" name="Group 6">
              <a:extLst>
                <a:ext uri="{FF2B5EF4-FFF2-40B4-BE49-F238E27FC236}">
                  <a16:creationId xmlns:a16="http://schemas.microsoft.com/office/drawing/2014/main" id="{7B70ADFA-8A02-38CB-4A45-76398B1BD9BE}"/>
                </a:ext>
              </a:extLst>
            </p:cNvPr>
            <p:cNvGrpSpPr/>
            <p:nvPr/>
          </p:nvGrpSpPr>
          <p:grpSpPr>
            <a:xfrm>
              <a:off x="635319" y="4385615"/>
              <a:ext cx="1184235" cy="1151033"/>
              <a:chOff x="0" y="0"/>
              <a:chExt cx="1578980" cy="1534710"/>
            </a:xfrm>
          </p:grpSpPr>
          <p:sp>
            <p:nvSpPr>
              <p:cNvPr id="14" name="Freeform 13">
                <a:extLst>
                  <a:ext uri="{FF2B5EF4-FFF2-40B4-BE49-F238E27FC236}">
                    <a16:creationId xmlns:a16="http://schemas.microsoft.com/office/drawing/2014/main" id="{45B6FD08-C572-B22A-767C-DF9D0A3BBE69}"/>
                  </a:ext>
                </a:extLst>
              </p:cNvPr>
              <p:cNvSpPr/>
              <p:nvPr/>
            </p:nvSpPr>
            <p:spPr>
              <a:xfrm>
                <a:off x="0" y="0"/>
                <a:ext cx="1578864" cy="1534668"/>
              </a:xfrm>
              <a:custGeom>
                <a:avLst/>
                <a:gdLst/>
                <a:ahLst/>
                <a:cxnLst/>
                <a:rect l="l" t="t" r="r" b="b"/>
                <a:pathLst>
                  <a:path w="1578864" h="1534668">
                    <a:moveTo>
                      <a:pt x="0" y="767334"/>
                    </a:moveTo>
                    <a:cubicBezTo>
                      <a:pt x="0" y="343535"/>
                      <a:pt x="353441" y="0"/>
                      <a:pt x="789432" y="0"/>
                    </a:cubicBezTo>
                    <a:cubicBezTo>
                      <a:pt x="1225423" y="0"/>
                      <a:pt x="1578864" y="343535"/>
                      <a:pt x="1578864" y="767334"/>
                    </a:cubicBezTo>
                    <a:cubicBezTo>
                      <a:pt x="1578864" y="1191133"/>
                      <a:pt x="1225423" y="1534668"/>
                      <a:pt x="789432" y="1534668"/>
                    </a:cubicBezTo>
                    <a:cubicBezTo>
                      <a:pt x="353441" y="1534668"/>
                      <a:pt x="0" y="1191133"/>
                      <a:pt x="0" y="767334"/>
                    </a:cubicBezTo>
                    <a:close/>
                  </a:path>
                </a:pathLst>
              </a:custGeom>
              <a:solidFill>
                <a:srgbClr val="ED1C2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sp>
            <p:nvSpPr>
              <p:cNvPr id="15" name="TextBox 14">
                <a:extLst>
                  <a:ext uri="{FF2B5EF4-FFF2-40B4-BE49-F238E27FC236}">
                    <a16:creationId xmlns:a16="http://schemas.microsoft.com/office/drawing/2014/main" id="{BBFDC374-E72C-8678-C421-2FBAC5B5BF4C}"/>
                  </a:ext>
                </a:extLst>
              </p:cNvPr>
              <p:cNvSpPr txBox="1"/>
              <p:nvPr/>
            </p:nvSpPr>
            <p:spPr>
              <a:xfrm>
                <a:off x="0" y="0"/>
                <a:ext cx="1578980" cy="153471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20"/>
                  </a:lnSpc>
                </a:pPr>
                <a:r>
                  <a:rPr lang="en-US" sz="3200">
                    <a:solidFill>
                      <a:srgbClr val="FFFFFF"/>
                    </a:solidFill>
                    <a:latin typeface="Arial" panose="020B0604020202020204" pitchFamily="34" charset="0"/>
                    <a:ea typeface="Montserrat"/>
                    <a:cs typeface="Arial" panose="020B0604020202020204" pitchFamily="34" charset="0"/>
                    <a:sym typeface="Montserrat"/>
                  </a:rPr>
                  <a:t>$$$</a:t>
                </a:r>
              </a:p>
            </p:txBody>
          </p:sp>
        </p:grpSp>
        <p:grpSp>
          <p:nvGrpSpPr>
            <p:cNvPr id="8" name="Group 7">
              <a:extLst>
                <a:ext uri="{FF2B5EF4-FFF2-40B4-BE49-F238E27FC236}">
                  <a16:creationId xmlns:a16="http://schemas.microsoft.com/office/drawing/2014/main" id="{12DB5E74-24F1-3619-D605-F4A16386F4E9}"/>
                </a:ext>
              </a:extLst>
            </p:cNvPr>
            <p:cNvGrpSpPr/>
            <p:nvPr/>
          </p:nvGrpSpPr>
          <p:grpSpPr>
            <a:xfrm>
              <a:off x="635319" y="2994335"/>
              <a:ext cx="1184235" cy="1151033"/>
              <a:chOff x="0" y="0"/>
              <a:chExt cx="1578980" cy="1534710"/>
            </a:xfrm>
          </p:grpSpPr>
          <p:sp>
            <p:nvSpPr>
              <p:cNvPr id="12" name="Freeform 16">
                <a:extLst>
                  <a:ext uri="{FF2B5EF4-FFF2-40B4-BE49-F238E27FC236}">
                    <a16:creationId xmlns:a16="http://schemas.microsoft.com/office/drawing/2014/main" id="{2F8F0380-8D74-FF8E-BEC0-F35C560C96D3}"/>
                  </a:ext>
                </a:extLst>
              </p:cNvPr>
              <p:cNvSpPr/>
              <p:nvPr/>
            </p:nvSpPr>
            <p:spPr>
              <a:xfrm>
                <a:off x="0" y="0"/>
                <a:ext cx="1578864" cy="1534668"/>
              </a:xfrm>
              <a:custGeom>
                <a:avLst/>
                <a:gdLst/>
                <a:ahLst/>
                <a:cxnLst/>
                <a:rect l="l" t="t" r="r" b="b"/>
                <a:pathLst>
                  <a:path w="1578864" h="1534668">
                    <a:moveTo>
                      <a:pt x="0" y="767334"/>
                    </a:moveTo>
                    <a:cubicBezTo>
                      <a:pt x="0" y="343535"/>
                      <a:pt x="353441" y="0"/>
                      <a:pt x="789432" y="0"/>
                    </a:cubicBezTo>
                    <a:cubicBezTo>
                      <a:pt x="1225423" y="0"/>
                      <a:pt x="1578864" y="343535"/>
                      <a:pt x="1578864" y="767334"/>
                    </a:cubicBezTo>
                    <a:cubicBezTo>
                      <a:pt x="1578864" y="1191133"/>
                      <a:pt x="1225423" y="1534668"/>
                      <a:pt x="789432" y="1534668"/>
                    </a:cubicBezTo>
                    <a:cubicBezTo>
                      <a:pt x="353441" y="1534668"/>
                      <a:pt x="0" y="1191133"/>
                      <a:pt x="0" y="767334"/>
                    </a:cubicBezTo>
                    <a:close/>
                  </a:path>
                </a:pathLst>
              </a:custGeom>
              <a:solidFill>
                <a:srgbClr val="ED1C2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sp>
            <p:nvSpPr>
              <p:cNvPr id="13" name="TextBox 17">
                <a:extLst>
                  <a:ext uri="{FF2B5EF4-FFF2-40B4-BE49-F238E27FC236}">
                    <a16:creationId xmlns:a16="http://schemas.microsoft.com/office/drawing/2014/main" id="{42B14F48-80E9-FA44-08C6-DDF3925A5006}"/>
                  </a:ext>
                </a:extLst>
              </p:cNvPr>
              <p:cNvSpPr txBox="1"/>
              <p:nvPr/>
            </p:nvSpPr>
            <p:spPr>
              <a:xfrm>
                <a:off x="0" y="0"/>
                <a:ext cx="1578980" cy="153471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20"/>
                  </a:lnSpc>
                </a:pPr>
                <a:r>
                  <a:rPr lang="en-US" sz="3200">
                    <a:solidFill>
                      <a:srgbClr val="FFFFFF"/>
                    </a:solidFill>
                    <a:latin typeface="Arial" panose="020B0604020202020204" pitchFamily="34" charset="0"/>
                    <a:ea typeface="Montserrat"/>
                    <a:cs typeface="Arial" panose="020B0604020202020204" pitchFamily="34" charset="0"/>
                    <a:sym typeface="Montserrat"/>
                  </a:rPr>
                  <a:t>$$</a:t>
                </a:r>
              </a:p>
            </p:txBody>
          </p:sp>
        </p:grpSp>
        <p:grpSp>
          <p:nvGrpSpPr>
            <p:cNvPr id="9" name="Group 8">
              <a:extLst>
                <a:ext uri="{FF2B5EF4-FFF2-40B4-BE49-F238E27FC236}">
                  <a16:creationId xmlns:a16="http://schemas.microsoft.com/office/drawing/2014/main" id="{DCCE98F5-A2D6-9D66-A473-70B4AF00D7A1}"/>
                </a:ext>
              </a:extLst>
            </p:cNvPr>
            <p:cNvGrpSpPr/>
            <p:nvPr/>
          </p:nvGrpSpPr>
          <p:grpSpPr>
            <a:xfrm>
              <a:off x="635319" y="1530501"/>
              <a:ext cx="1184235" cy="1249580"/>
              <a:chOff x="0" y="-131430"/>
              <a:chExt cx="1578980" cy="1666098"/>
            </a:xfrm>
          </p:grpSpPr>
          <p:sp>
            <p:nvSpPr>
              <p:cNvPr id="10" name="Freeform 19">
                <a:extLst>
                  <a:ext uri="{FF2B5EF4-FFF2-40B4-BE49-F238E27FC236}">
                    <a16:creationId xmlns:a16="http://schemas.microsoft.com/office/drawing/2014/main" id="{307FB44F-2C68-3757-24D9-160E08EFCBF6}"/>
                  </a:ext>
                </a:extLst>
              </p:cNvPr>
              <p:cNvSpPr/>
              <p:nvPr/>
            </p:nvSpPr>
            <p:spPr>
              <a:xfrm>
                <a:off x="0" y="0"/>
                <a:ext cx="1578864" cy="1534668"/>
              </a:xfrm>
              <a:custGeom>
                <a:avLst/>
                <a:gdLst/>
                <a:ahLst/>
                <a:cxnLst/>
                <a:rect l="l" t="t" r="r" b="b"/>
                <a:pathLst>
                  <a:path w="1578864" h="1534668">
                    <a:moveTo>
                      <a:pt x="0" y="767334"/>
                    </a:moveTo>
                    <a:cubicBezTo>
                      <a:pt x="0" y="343535"/>
                      <a:pt x="353441" y="0"/>
                      <a:pt x="789432" y="0"/>
                    </a:cubicBezTo>
                    <a:cubicBezTo>
                      <a:pt x="1225423" y="0"/>
                      <a:pt x="1578864" y="343535"/>
                      <a:pt x="1578864" y="767334"/>
                    </a:cubicBezTo>
                    <a:cubicBezTo>
                      <a:pt x="1578864" y="1191133"/>
                      <a:pt x="1225423" y="1534668"/>
                      <a:pt x="789432" y="1534668"/>
                    </a:cubicBezTo>
                    <a:cubicBezTo>
                      <a:pt x="353441" y="1534668"/>
                      <a:pt x="0" y="1191133"/>
                      <a:pt x="0" y="767334"/>
                    </a:cubicBezTo>
                    <a:close/>
                  </a:path>
                </a:pathLst>
              </a:custGeom>
              <a:solidFill>
                <a:srgbClr val="ED1C2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sp>
            <p:nvSpPr>
              <p:cNvPr id="11" name="TextBox 20">
                <a:extLst>
                  <a:ext uri="{FF2B5EF4-FFF2-40B4-BE49-F238E27FC236}">
                    <a16:creationId xmlns:a16="http://schemas.microsoft.com/office/drawing/2014/main" id="{DE5245F8-F9D4-7E5E-88DA-16FE8B7789C0}"/>
                  </a:ext>
                </a:extLst>
              </p:cNvPr>
              <p:cNvSpPr txBox="1"/>
              <p:nvPr/>
            </p:nvSpPr>
            <p:spPr>
              <a:xfrm>
                <a:off x="0" y="-131430"/>
                <a:ext cx="1578980" cy="1534714"/>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320"/>
                  </a:lnSpc>
                </a:pPr>
                <a:r>
                  <a:rPr lang="en-US" sz="3200">
                    <a:solidFill>
                      <a:srgbClr val="FFFFFF"/>
                    </a:solidFill>
                    <a:latin typeface="Arial" panose="020B0604020202020204" pitchFamily="34" charset="0"/>
                    <a:ea typeface="Montserrat"/>
                    <a:cs typeface="Arial" panose="020B0604020202020204" pitchFamily="34" charset="0"/>
                    <a:sym typeface="Montserrat"/>
                  </a:rPr>
                  <a:t>$</a:t>
                </a:r>
              </a:p>
            </p:txBody>
          </p:sp>
        </p:grpSp>
      </p:grpSp>
      <p:graphicFrame>
        <p:nvGraphicFramePr>
          <p:cNvPr id="25" name="Table 24">
            <a:extLst>
              <a:ext uri="{FF2B5EF4-FFF2-40B4-BE49-F238E27FC236}">
                <a16:creationId xmlns:a16="http://schemas.microsoft.com/office/drawing/2014/main" id="{BE25A4A4-9ECF-DF59-1A4B-8453742767DD}"/>
              </a:ext>
            </a:extLst>
          </p:cNvPr>
          <p:cNvGraphicFramePr>
            <a:graphicFrameLocks noGrp="1"/>
          </p:cNvGraphicFramePr>
          <p:nvPr>
            <p:extLst>
              <p:ext uri="{D42A27DB-BD31-4B8C-83A1-F6EECF244321}">
                <p14:modId xmlns:p14="http://schemas.microsoft.com/office/powerpoint/2010/main" val="4254959696"/>
              </p:ext>
            </p:extLst>
          </p:nvPr>
        </p:nvGraphicFramePr>
        <p:xfrm>
          <a:off x="1822620" y="1825625"/>
          <a:ext cx="9619736" cy="3592813"/>
        </p:xfrm>
        <a:graphic>
          <a:graphicData uri="http://schemas.openxmlformats.org/drawingml/2006/table">
            <a:tbl>
              <a:tblPr/>
              <a:tblGrid>
                <a:gridCol w="2450036">
                  <a:extLst>
                    <a:ext uri="{9D8B030D-6E8A-4147-A177-3AD203B41FA5}">
                      <a16:colId xmlns:a16="http://schemas.microsoft.com/office/drawing/2014/main" val="2777969314"/>
                    </a:ext>
                  </a:extLst>
                </a:gridCol>
                <a:gridCol w="2110616">
                  <a:extLst>
                    <a:ext uri="{9D8B030D-6E8A-4147-A177-3AD203B41FA5}">
                      <a16:colId xmlns:a16="http://schemas.microsoft.com/office/drawing/2014/main" val="636816182"/>
                    </a:ext>
                  </a:extLst>
                </a:gridCol>
                <a:gridCol w="2172582">
                  <a:extLst>
                    <a:ext uri="{9D8B030D-6E8A-4147-A177-3AD203B41FA5}">
                      <a16:colId xmlns:a16="http://schemas.microsoft.com/office/drawing/2014/main" val="315882966"/>
                    </a:ext>
                  </a:extLst>
                </a:gridCol>
                <a:gridCol w="2886502">
                  <a:extLst>
                    <a:ext uri="{9D8B030D-6E8A-4147-A177-3AD203B41FA5}">
                      <a16:colId xmlns:a16="http://schemas.microsoft.com/office/drawing/2014/main" val="1890748495"/>
                    </a:ext>
                  </a:extLst>
                </a:gridCol>
              </a:tblGrid>
              <a:tr h="458585">
                <a:tc>
                  <a:txBody>
                    <a:bodyPr/>
                    <a:lstStyle/>
                    <a:p>
                      <a:pPr algn="l" fontAlgn="base"/>
                      <a:r>
                        <a:rPr lang="en-US" sz="700" b="0" i="0">
                          <a:solidFill>
                            <a:srgbClr val="000000"/>
                          </a:solidFill>
                          <a:effectLst/>
                          <a:latin typeface="Arial" panose="020B0604020202020204" pitchFamily="34" charset="0"/>
                        </a:rPr>
                        <a:t>​</a:t>
                      </a: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fontAlgn="base"/>
                      <a:r>
                        <a:rPr lang="en-US" sz="2200" b="1" i="0">
                          <a:solidFill>
                            <a:srgbClr val="FFFFFF"/>
                          </a:solidFill>
                          <a:effectLst/>
                          <a:latin typeface="Arial" panose="020B0604020202020204" pitchFamily="34" charset="0"/>
                        </a:rPr>
                        <a:t>PPO</a:t>
                      </a:r>
                      <a:r>
                        <a:rPr lang="en-US" sz="2200" b="1" i="0">
                          <a:solidFill>
                            <a:srgbClr val="000000"/>
                          </a:solidFill>
                          <a:effectLst/>
                          <a:latin typeface="Arial" panose="020B0604020202020204" pitchFamily="34" charset="0"/>
                        </a:rPr>
                        <a:t>​</a:t>
                      </a:r>
                      <a:endParaRPr lang="en-US" sz="1100" b="1" i="0">
                        <a:solidFill>
                          <a:srgbClr val="000000"/>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fontAlgn="base"/>
                      <a:r>
                        <a:rPr lang="en-US" sz="2200" b="1" i="0">
                          <a:solidFill>
                            <a:srgbClr val="FFFFFF"/>
                          </a:solidFill>
                          <a:effectLst/>
                          <a:latin typeface="Arial" panose="020B0604020202020204" pitchFamily="34" charset="0"/>
                        </a:rPr>
                        <a:t>EPO</a:t>
                      </a:r>
                      <a:r>
                        <a:rPr lang="en-US" sz="2200" b="1" i="0">
                          <a:solidFill>
                            <a:srgbClr val="000000"/>
                          </a:solidFill>
                          <a:effectLst/>
                          <a:latin typeface="Arial" panose="020B0604020202020204" pitchFamily="34" charset="0"/>
                        </a:rPr>
                        <a:t>​</a:t>
                      </a:r>
                      <a:endParaRPr lang="en-US" sz="1100" b="1" i="0">
                        <a:solidFill>
                          <a:srgbClr val="000000"/>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fontAlgn="base"/>
                      <a:r>
                        <a:rPr lang="en-US" sz="2200" b="1" i="0">
                          <a:solidFill>
                            <a:srgbClr val="FFFFFF"/>
                          </a:solidFill>
                          <a:effectLst/>
                          <a:latin typeface="Arial" panose="020B0604020202020204" pitchFamily="34" charset="0"/>
                        </a:rPr>
                        <a:t>HDHP</a:t>
                      </a:r>
                      <a:r>
                        <a:rPr lang="en-US" sz="2200" b="1" i="0">
                          <a:solidFill>
                            <a:srgbClr val="000000"/>
                          </a:solidFill>
                          <a:effectLst/>
                          <a:latin typeface="Arial" panose="020B0604020202020204" pitchFamily="34" charset="0"/>
                        </a:rPr>
                        <a:t>​</a:t>
                      </a:r>
                      <a:endParaRPr lang="en-US" sz="1100" b="1" i="0">
                        <a:solidFill>
                          <a:srgbClr val="000000"/>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extLst>
                  <a:ext uri="{0D108BD9-81ED-4DB2-BD59-A6C34878D82A}">
                    <a16:rowId xmlns:a16="http://schemas.microsoft.com/office/drawing/2014/main" val="1284619987"/>
                  </a:ext>
                </a:extLst>
              </a:tr>
              <a:tr h="458585">
                <a:tc>
                  <a:txBody>
                    <a:bodyPr/>
                    <a:lstStyle/>
                    <a:p>
                      <a:pPr marL="0" algn="l" defTabSz="914400" rtl="0" eaLnBrk="1" fontAlgn="base" latinLnBrk="0" hangingPunct="1"/>
                      <a:r>
                        <a:rPr lang="en-US" sz="2200" b="1" i="0" kern="1200" dirty="0">
                          <a:solidFill>
                            <a:schemeClr val="tx1"/>
                          </a:solidFill>
                          <a:effectLst/>
                          <a:latin typeface="Arial" panose="020B0604020202020204" pitchFamily="34" charset="0"/>
                          <a:ea typeface="+mn-ea"/>
                          <a:cs typeface="Arial" panose="020B0604020202020204" pitchFamily="34" charset="0"/>
                        </a:rPr>
                        <a:t>Generic​</a:t>
                      </a:r>
                    </a:p>
                  </a:txBody>
                  <a:tcPr marR="0"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a:solidFill>
                            <a:schemeClr val="tx1"/>
                          </a:solidFill>
                          <a:effectLst/>
                          <a:latin typeface="Arial" panose="020B0604020202020204" pitchFamily="34" charset="0"/>
                        </a:rPr>
                        <a:t>$10​</a:t>
                      </a:r>
                      <a:endParaRPr lang="en-US" sz="1100" b="0" i="0">
                        <a:solidFill>
                          <a:schemeClr val="tx1"/>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a:solidFill>
                            <a:schemeClr val="tx1"/>
                          </a:solidFill>
                          <a:effectLst/>
                          <a:latin typeface="Arial" panose="020B0604020202020204" pitchFamily="34" charset="0"/>
                        </a:rPr>
                        <a:t>$12​</a:t>
                      </a:r>
                      <a:endParaRPr lang="en-US" sz="1100" b="0" i="0">
                        <a:solidFill>
                          <a:schemeClr val="tx1"/>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rowSpan="2">
                  <a:txBody>
                    <a:bodyPr/>
                    <a:lstStyle/>
                    <a:p>
                      <a:pPr algn="ctr" fontAlgn="base"/>
                      <a:r>
                        <a:rPr lang="en-US" sz="2200" b="0" i="0">
                          <a:solidFill>
                            <a:schemeClr val="tx1"/>
                          </a:solidFill>
                          <a:effectLst/>
                          <a:latin typeface="Arial" panose="020B0604020202020204" pitchFamily="34" charset="0"/>
                        </a:rPr>
                        <a:t>100% until deductible ​</a:t>
                      </a:r>
                      <a:endParaRPr lang="en-US" sz="1100" b="0" i="0">
                        <a:solidFill>
                          <a:schemeClr val="tx1"/>
                        </a:solidFill>
                        <a:effectLst/>
                        <a:latin typeface="Arial" panose="020B0604020202020204" pitchFamily="34" charset="0"/>
                      </a:endParaRPr>
                    </a:p>
                    <a:p>
                      <a:pPr algn="ctr" fontAlgn="base"/>
                      <a:r>
                        <a:rPr lang="en-US" sz="2200" b="0" i="0">
                          <a:solidFill>
                            <a:schemeClr val="tx1"/>
                          </a:solidFill>
                          <a:effectLst/>
                          <a:latin typeface="Arial" panose="020B0604020202020204" pitchFamily="34" charset="0"/>
                        </a:rPr>
                        <a:t>is met; then </a:t>
                      </a:r>
                      <a:br>
                        <a:rPr lang="en-US" sz="2200" b="0" i="0">
                          <a:solidFill>
                            <a:schemeClr val="tx1"/>
                          </a:solidFill>
                          <a:effectLst/>
                          <a:latin typeface="Arial" panose="020B0604020202020204" pitchFamily="34" charset="0"/>
                        </a:rPr>
                      </a:br>
                      <a:r>
                        <a:rPr lang="en-US" sz="2200" b="0" i="0">
                          <a:solidFill>
                            <a:schemeClr val="tx1"/>
                          </a:solidFill>
                          <a:effectLst/>
                          <a:latin typeface="Arial" panose="020B0604020202020204" pitchFamily="34" charset="0"/>
                        </a:rPr>
                        <a:t>30% </a:t>
                      </a:r>
                      <a:br>
                        <a:rPr lang="en-US" sz="2200" b="0" i="0">
                          <a:solidFill>
                            <a:schemeClr val="tx1"/>
                          </a:solidFill>
                          <a:effectLst/>
                          <a:latin typeface="Arial" panose="020B0604020202020204" pitchFamily="34" charset="0"/>
                        </a:rPr>
                      </a:br>
                      <a:r>
                        <a:rPr lang="en-US" sz="2200" b="0" i="0">
                          <a:solidFill>
                            <a:schemeClr val="tx1"/>
                          </a:solidFill>
                          <a:effectLst/>
                          <a:latin typeface="Arial" panose="020B0604020202020204" pitchFamily="34" charset="0"/>
                        </a:rPr>
                        <a:t>(up to ​$150 max)​</a:t>
                      </a:r>
                      <a:endParaRPr lang="en-US" sz="1100" b="0" i="0">
                        <a:solidFill>
                          <a:schemeClr val="tx1"/>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58737517"/>
                  </a:ext>
                </a:extLst>
              </a:tr>
              <a:tr h="1339959">
                <a:tc>
                  <a:txBody>
                    <a:bodyPr/>
                    <a:lstStyle/>
                    <a:p>
                      <a:pPr marL="0" algn="l" defTabSz="914400" rtl="0" eaLnBrk="1" fontAlgn="base" latinLnBrk="0" hangingPunct="1"/>
                      <a:r>
                        <a:rPr lang="en-US" sz="2200" b="1" i="0" kern="1200" dirty="0">
                          <a:solidFill>
                            <a:schemeClr val="tx1"/>
                          </a:solidFill>
                          <a:effectLst/>
                          <a:latin typeface="Arial" panose="020B0604020202020204" pitchFamily="34" charset="0"/>
                          <a:ea typeface="+mn-ea"/>
                          <a:cs typeface="Arial" panose="020B0604020202020204" pitchFamily="34" charset="0"/>
                        </a:rPr>
                        <a:t>Formulary</a:t>
                      </a:r>
                      <a:br>
                        <a:rPr lang="en-US" sz="2200" b="1" i="0" kern="1200" dirty="0">
                          <a:solidFill>
                            <a:schemeClr val="tx1"/>
                          </a:solidFill>
                          <a:effectLst/>
                          <a:latin typeface="Arial" panose="020B0604020202020204" pitchFamily="34" charset="0"/>
                          <a:ea typeface="+mn-ea"/>
                          <a:cs typeface="Arial" panose="020B0604020202020204" pitchFamily="34" charset="0"/>
                        </a:rPr>
                      </a:br>
                      <a:r>
                        <a:rPr lang="en-US" sz="2200" b="1" i="0" kern="1200" dirty="0">
                          <a:solidFill>
                            <a:schemeClr val="tx1"/>
                          </a:solidFill>
                          <a:effectLst/>
                          <a:latin typeface="Arial" panose="020B0604020202020204" pitchFamily="34" charset="0"/>
                          <a:ea typeface="+mn-ea"/>
                          <a:cs typeface="Arial" panose="020B0604020202020204" pitchFamily="34" charset="0"/>
                        </a:rPr>
                        <a:t>brand​</a:t>
                      </a:r>
                    </a:p>
                  </a:txBody>
                  <a:tcPr marR="0"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fontAlgn="base"/>
                      <a:r>
                        <a:rPr lang="en-US" sz="2200" b="0" i="0" dirty="0">
                          <a:solidFill>
                            <a:schemeClr val="tx1"/>
                          </a:solidFill>
                          <a:effectLst/>
                          <a:latin typeface="Arial" panose="020B0604020202020204" pitchFamily="34" charset="0"/>
                        </a:rPr>
                        <a:t>30% of cost;​</a:t>
                      </a:r>
                      <a:endParaRPr lang="en-US" sz="1100" b="0" i="0" dirty="0">
                        <a:solidFill>
                          <a:schemeClr val="tx1"/>
                        </a:solidFill>
                        <a:effectLst/>
                        <a:latin typeface="Arial" panose="020B0604020202020204" pitchFamily="34" charset="0"/>
                      </a:endParaRPr>
                    </a:p>
                    <a:p>
                      <a:pPr algn="ctr" fontAlgn="base"/>
                      <a:r>
                        <a:rPr lang="en-US" sz="2200" b="0" i="0" dirty="0">
                          <a:solidFill>
                            <a:schemeClr val="tx1"/>
                          </a:solidFill>
                          <a:effectLst/>
                          <a:latin typeface="Arial" panose="020B0604020202020204" pitchFamily="34" charset="0"/>
                        </a:rPr>
                        <a:t>$20 min-​</a:t>
                      </a:r>
                      <a:endParaRPr lang="en-US" sz="1100" b="0" i="0" dirty="0">
                        <a:solidFill>
                          <a:schemeClr val="tx1"/>
                        </a:solidFill>
                        <a:effectLst/>
                        <a:latin typeface="Arial" panose="020B0604020202020204" pitchFamily="34" charset="0"/>
                      </a:endParaRPr>
                    </a:p>
                    <a:p>
                      <a:pPr algn="ctr" fontAlgn="base"/>
                      <a:r>
                        <a:rPr lang="en-US" sz="2200" b="0" i="0" dirty="0">
                          <a:solidFill>
                            <a:schemeClr val="tx1"/>
                          </a:solidFill>
                          <a:effectLst/>
                          <a:latin typeface="Arial" panose="020B0604020202020204" pitchFamily="34" charset="0"/>
                        </a:rPr>
                        <a:t>$100 max​</a:t>
                      </a:r>
                      <a:endParaRPr lang="en-US" sz="1100" b="0" i="0" dirty="0">
                        <a:solidFill>
                          <a:schemeClr val="tx1"/>
                        </a:solidFill>
                        <a:effectLst/>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fontAlgn="base"/>
                      <a:r>
                        <a:rPr lang="en-US" sz="2200" b="0" i="0" dirty="0">
                          <a:solidFill>
                            <a:schemeClr val="tx1"/>
                          </a:solidFill>
                          <a:effectLst/>
                          <a:latin typeface="Arial" panose="020B0604020202020204" pitchFamily="34" charset="0"/>
                        </a:rPr>
                        <a:t>35% of cost;​</a:t>
                      </a:r>
                      <a:endParaRPr lang="en-US" sz="1100" b="0" i="0" dirty="0">
                        <a:solidFill>
                          <a:schemeClr val="tx1"/>
                        </a:solidFill>
                        <a:effectLst/>
                        <a:latin typeface="Arial" panose="020B0604020202020204" pitchFamily="34" charset="0"/>
                      </a:endParaRPr>
                    </a:p>
                    <a:p>
                      <a:pPr algn="ctr" fontAlgn="base"/>
                      <a:r>
                        <a:rPr lang="en-US" sz="2200" b="0" i="0" dirty="0">
                          <a:solidFill>
                            <a:schemeClr val="tx1"/>
                          </a:solidFill>
                          <a:effectLst/>
                          <a:latin typeface="Arial" panose="020B0604020202020204" pitchFamily="34" charset="0"/>
                        </a:rPr>
                        <a:t>$35 min-​</a:t>
                      </a:r>
                      <a:endParaRPr lang="en-US" sz="1100" b="0" i="0" dirty="0">
                        <a:solidFill>
                          <a:schemeClr val="tx1"/>
                        </a:solidFill>
                        <a:effectLst/>
                        <a:latin typeface="Arial" panose="020B0604020202020204" pitchFamily="34" charset="0"/>
                      </a:endParaRPr>
                    </a:p>
                    <a:p>
                      <a:pPr algn="ctr" fontAlgn="base"/>
                      <a:r>
                        <a:rPr lang="en-US" sz="2200" b="0" i="0" dirty="0">
                          <a:solidFill>
                            <a:schemeClr val="tx1"/>
                          </a:solidFill>
                          <a:effectLst/>
                          <a:latin typeface="Arial" panose="020B0604020202020204" pitchFamily="34" charset="0"/>
                        </a:rPr>
                        <a:t>$150 max​</a:t>
                      </a:r>
                      <a:endParaRPr lang="en-US" sz="1100" b="0" i="0" dirty="0">
                        <a:solidFill>
                          <a:schemeClr val="tx1"/>
                        </a:solidFill>
                        <a:effectLst/>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3328794201"/>
                  </a:ext>
                </a:extLst>
              </a:tr>
              <a:tr h="1335684">
                <a:tc>
                  <a:txBody>
                    <a:bodyPr/>
                    <a:lstStyle/>
                    <a:p>
                      <a:pPr marL="0" algn="l" defTabSz="914400" rtl="0" eaLnBrk="1" fontAlgn="base" latinLnBrk="0" hangingPunct="1"/>
                      <a:r>
                        <a:rPr lang="en-US" sz="2200" b="1" i="0" kern="1200">
                          <a:solidFill>
                            <a:schemeClr val="tx1"/>
                          </a:solidFill>
                          <a:effectLst/>
                          <a:latin typeface="Arial" panose="020B0604020202020204" pitchFamily="34" charset="0"/>
                          <a:ea typeface="+mn-ea"/>
                          <a:cs typeface="Arial" panose="020B0604020202020204" pitchFamily="34" charset="0"/>
                        </a:rPr>
                        <a:t>Non-formulary ​</a:t>
                      </a:r>
                    </a:p>
                    <a:p>
                      <a:pPr marL="0" algn="l" defTabSz="914400" rtl="0" eaLnBrk="1" fontAlgn="base" latinLnBrk="0" hangingPunct="1"/>
                      <a:r>
                        <a:rPr lang="en-US" sz="2200" b="1" i="0" kern="1200">
                          <a:solidFill>
                            <a:schemeClr val="tx1"/>
                          </a:solidFill>
                          <a:effectLst/>
                          <a:latin typeface="Arial" panose="020B0604020202020204" pitchFamily="34" charset="0"/>
                          <a:ea typeface="+mn-ea"/>
                          <a:cs typeface="Arial" panose="020B0604020202020204" pitchFamily="34" charset="0"/>
                        </a:rPr>
                        <a:t>brand​</a:t>
                      </a:r>
                    </a:p>
                  </a:txBody>
                  <a:tcPr marR="0"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a:solidFill>
                            <a:schemeClr val="tx1"/>
                          </a:solidFill>
                          <a:effectLst/>
                          <a:latin typeface="Arial" panose="020B0604020202020204" pitchFamily="34" charset="0"/>
                        </a:rPr>
                        <a:t>50% of cost;​</a:t>
                      </a:r>
                      <a:endParaRPr lang="en-US" sz="1100" b="0" i="0">
                        <a:solidFill>
                          <a:schemeClr val="tx1"/>
                        </a:solidFill>
                        <a:effectLst/>
                        <a:latin typeface="Arial" panose="020B0604020202020204" pitchFamily="34" charset="0"/>
                      </a:endParaRPr>
                    </a:p>
                    <a:p>
                      <a:pPr algn="ctr" fontAlgn="base"/>
                      <a:r>
                        <a:rPr lang="en-US" sz="2200" b="0" i="0">
                          <a:solidFill>
                            <a:schemeClr val="tx1"/>
                          </a:solidFill>
                          <a:effectLst/>
                          <a:latin typeface="Arial" panose="020B0604020202020204" pitchFamily="34" charset="0"/>
                        </a:rPr>
                        <a:t>$50 min-​</a:t>
                      </a:r>
                      <a:endParaRPr lang="en-US" sz="1100" b="0" i="0">
                        <a:solidFill>
                          <a:schemeClr val="tx1"/>
                        </a:solidFill>
                        <a:effectLst/>
                        <a:latin typeface="Arial" panose="020B0604020202020204" pitchFamily="34" charset="0"/>
                      </a:endParaRPr>
                    </a:p>
                    <a:p>
                      <a:pPr algn="ctr" fontAlgn="base"/>
                      <a:r>
                        <a:rPr lang="en-US" sz="2200" b="0" i="0">
                          <a:solidFill>
                            <a:schemeClr val="tx1"/>
                          </a:solidFill>
                          <a:effectLst/>
                          <a:latin typeface="Arial" panose="020B0604020202020204" pitchFamily="34" charset="0"/>
                        </a:rPr>
                        <a:t>$150 max​</a:t>
                      </a:r>
                      <a:endParaRPr lang="en-US" sz="1100" b="0" i="0">
                        <a:solidFill>
                          <a:schemeClr val="tx1"/>
                        </a:solidFill>
                        <a:effectLst/>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a:solidFill>
                            <a:schemeClr val="tx1"/>
                          </a:solidFill>
                          <a:effectLst/>
                          <a:latin typeface="Arial" panose="020B0604020202020204" pitchFamily="34" charset="0"/>
                        </a:rPr>
                        <a:t>Not covered​</a:t>
                      </a:r>
                      <a:endParaRPr lang="en-US" sz="1100" b="0" i="0">
                        <a:solidFill>
                          <a:schemeClr val="tx1"/>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dirty="0">
                          <a:solidFill>
                            <a:schemeClr val="tx1"/>
                          </a:solidFill>
                          <a:effectLst/>
                          <a:latin typeface="Arial" panose="020B0604020202020204" pitchFamily="34" charset="0"/>
                        </a:rPr>
                        <a:t>Not covered​</a:t>
                      </a:r>
                      <a:endParaRPr lang="en-US" sz="1100" b="0" i="0" dirty="0">
                        <a:solidFill>
                          <a:schemeClr val="tx1"/>
                        </a:solidFill>
                        <a:effectLst/>
                        <a:latin typeface="Arial" panose="020B0604020202020204" pitchFamily="34" charset="0"/>
                      </a:endParaRPr>
                    </a:p>
                  </a:txBody>
                  <a:tcPr marL="56818" marR="56818" marT="28409" marB="284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3679949962"/>
                  </a:ext>
                </a:extLst>
              </a:tr>
            </a:tbl>
          </a:graphicData>
        </a:graphic>
      </p:graphicFrame>
    </p:spTree>
    <p:extLst>
      <p:ext uri="{BB962C8B-B14F-4D97-AF65-F5344CB8AC3E}">
        <p14:creationId xmlns:p14="http://schemas.microsoft.com/office/powerpoint/2010/main" val="394972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4539D-D340-0596-111A-A5B4246C82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0CA5FA-5E1E-8057-C7EA-B7BB409DD0A0}"/>
              </a:ext>
            </a:extLst>
          </p:cNvPr>
          <p:cNvSpPr>
            <a:spLocks noGrp="1"/>
          </p:cNvSpPr>
          <p:nvPr>
            <p:ph type="body" sz="quarter" idx="10"/>
          </p:nvPr>
        </p:nvSpPr>
        <p:spPr>
          <a:xfrm>
            <a:off x="787399" y="3075057"/>
            <a:ext cx="8166101" cy="1323439"/>
          </a:xfrm>
        </p:spPr>
        <p:txBody>
          <a:bodyPr wrap="square">
            <a:spAutoFit/>
          </a:bodyPr>
          <a:lstStyle/>
          <a:p>
            <a:r>
              <a:rPr lang="en-US" sz="4000" dirty="0"/>
              <a:t>Potential Out-of-Pocket Costs: Examples </a:t>
            </a:r>
          </a:p>
        </p:txBody>
      </p:sp>
    </p:spTree>
    <p:extLst>
      <p:ext uri="{BB962C8B-B14F-4D97-AF65-F5344CB8AC3E}">
        <p14:creationId xmlns:p14="http://schemas.microsoft.com/office/powerpoint/2010/main" val="366355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09E3-8792-6D94-A265-9AEA00EFED61}"/>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DC2D9A58-8F18-8D74-EF48-340434BA18A3}"/>
              </a:ext>
            </a:extLst>
          </p:cNvPr>
          <p:cNvSpPr>
            <a:spLocks/>
          </p:cNvSpPr>
          <p:nvPr/>
        </p:nvSpPr>
        <p:spPr>
          <a:xfrm>
            <a:off x="0" y="1221338"/>
            <a:ext cx="12192000" cy="1556238"/>
          </a:xfrm>
          <a:prstGeom prst="rect">
            <a:avLst/>
          </a:prstGeom>
          <a:solidFill>
            <a:srgbClr val="E6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DCC114B0-02E2-DCBB-5E4B-C6BE579460C2}"/>
              </a:ext>
            </a:extLst>
          </p:cNvPr>
          <p:cNvSpPr>
            <a:spLocks noGrp="1"/>
          </p:cNvSpPr>
          <p:nvPr>
            <p:ph type="body" sz="quarter" idx="11"/>
          </p:nvPr>
        </p:nvSpPr>
        <p:spPr>
          <a:xfrm>
            <a:off x="588644" y="1514812"/>
            <a:ext cx="11014711" cy="1207671"/>
          </a:xfrm>
        </p:spPr>
        <p:txBody>
          <a:bodyPr>
            <a:noAutofit/>
          </a:bodyPr>
          <a:lstStyle/>
          <a:p>
            <a:r>
              <a:rPr lang="en-US" sz="2000" dirty="0"/>
              <a:t>Total example cost $2,800</a:t>
            </a:r>
            <a:br>
              <a:rPr lang="en-US" sz="2000" dirty="0"/>
            </a:br>
            <a:r>
              <a:rPr lang="en-US" sz="2000" b="0" dirty="0"/>
              <a:t>Network emergency room visit and follow-up care, including services like</a:t>
            </a:r>
            <a:br>
              <a:rPr lang="en-US" sz="2000" b="0" dirty="0"/>
            </a:br>
            <a:r>
              <a:rPr lang="en-US" sz="2000" b="0" dirty="0"/>
              <a:t>emergency room care (with medical supplies), diagnostic test (X-ray), durable medical equipment (crutches), and rehabilitation services (physical therapy)</a:t>
            </a:r>
          </a:p>
        </p:txBody>
      </p:sp>
      <p:sp>
        <p:nvSpPr>
          <p:cNvPr id="2" name="Title 1">
            <a:extLst>
              <a:ext uri="{FF2B5EF4-FFF2-40B4-BE49-F238E27FC236}">
                <a16:creationId xmlns:a16="http://schemas.microsoft.com/office/drawing/2014/main" id="{A38E4F6B-DEEC-D09D-9919-2255B1DC8550}"/>
              </a:ext>
            </a:extLst>
          </p:cNvPr>
          <p:cNvSpPr>
            <a:spLocks noGrp="1"/>
          </p:cNvSpPr>
          <p:nvPr>
            <p:ph type="title"/>
          </p:nvPr>
        </p:nvSpPr>
        <p:spPr>
          <a:xfrm>
            <a:off x="655096" y="171894"/>
            <a:ext cx="10743470" cy="1111321"/>
          </a:xfrm>
        </p:spPr>
        <p:txBody>
          <a:bodyPr/>
          <a:lstStyle/>
          <a:p>
            <a:r>
              <a:rPr lang="en-US" dirty="0"/>
              <a:t>Potential Out-of-Pocket Costs: Mia’s Simple Fracture</a:t>
            </a:r>
          </a:p>
        </p:txBody>
      </p:sp>
      <p:sp>
        <p:nvSpPr>
          <p:cNvPr id="43" name="Freeform 642">
            <a:extLst>
              <a:ext uri="{FF2B5EF4-FFF2-40B4-BE49-F238E27FC236}">
                <a16:creationId xmlns:a16="http://schemas.microsoft.com/office/drawing/2014/main" id="{5C0F057E-06D9-ADF6-4084-02E26BA04999}"/>
              </a:ext>
            </a:extLst>
          </p:cNvPr>
          <p:cNvSpPr>
            <a:spLocks noEditPoints="1"/>
          </p:cNvSpPr>
          <p:nvPr/>
        </p:nvSpPr>
        <p:spPr bwMode="auto">
          <a:xfrm>
            <a:off x="1772270" y="4422507"/>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ndParaRPr>
          </a:p>
        </p:txBody>
      </p:sp>
      <p:graphicFrame>
        <p:nvGraphicFramePr>
          <p:cNvPr id="6" name="Table 5">
            <a:extLst>
              <a:ext uri="{FF2B5EF4-FFF2-40B4-BE49-F238E27FC236}">
                <a16:creationId xmlns:a16="http://schemas.microsoft.com/office/drawing/2014/main" id="{EC1E4A16-017E-2A24-E70A-B499E5BE8B6F}"/>
              </a:ext>
            </a:extLst>
          </p:cNvPr>
          <p:cNvGraphicFramePr>
            <a:graphicFrameLocks noGrp="1"/>
          </p:cNvGraphicFramePr>
          <p:nvPr>
            <p:extLst>
              <p:ext uri="{D42A27DB-BD31-4B8C-83A1-F6EECF244321}">
                <p14:modId xmlns:p14="http://schemas.microsoft.com/office/powerpoint/2010/main" val="1283667093"/>
              </p:ext>
            </p:extLst>
          </p:nvPr>
        </p:nvGraphicFramePr>
        <p:xfrm>
          <a:off x="1069699" y="3129203"/>
          <a:ext cx="10052600" cy="2317592"/>
        </p:xfrm>
        <a:graphic>
          <a:graphicData uri="http://schemas.openxmlformats.org/drawingml/2006/table">
            <a:tbl>
              <a:tblPr firstRow="1" bandRow="1"/>
              <a:tblGrid>
                <a:gridCol w="4241375">
                  <a:extLst>
                    <a:ext uri="{9D8B030D-6E8A-4147-A177-3AD203B41FA5}">
                      <a16:colId xmlns:a16="http://schemas.microsoft.com/office/drawing/2014/main" val="750290249"/>
                    </a:ext>
                  </a:extLst>
                </a:gridCol>
                <a:gridCol w="1937075">
                  <a:extLst>
                    <a:ext uri="{9D8B030D-6E8A-4147-A177-3AD203B41FA5}">
                      <a16:colId xmlns:a16="http://schemas.microsoft.com/office/drawing/2014/main" val="3938482608"/>
                    </a:ext>
                  </a:extLst>
                </a:gridCol>
                <a:gridCol w="1937075">
                  <a:extLst>
                    <a:ext uri="{9D8B030D-6E8A-4147-A177-3AD203B41FA5}">
                      <a16:colId xmlns:a16="http://schemas.microsoft.com/office/drawing/2014/main" val="163574597"/>
                    </a:ext>
                  </a:extLst>
                </a:gridCol>
                <a:gridCol w="1937075">
                  <a:extLst>
                    <a:ext uri="{9D8B030D-6E8A-4147-A177-3AD203B41FA5}">
                      <a16:colId xmlns:a16="http://schemas.microsoft.com/office/drawing/2014/main" val="1954189343"/>
                    </a:ext>
                  </a:extLst>
                </a:gridCol>
              </a:tblGrid>
              <a:tr h="4912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b="1" dirty="0">
                          <a:solidFill>
                            <a:schemeClr val="bg1"/>
                          </a:solidFill>
                          <a:latin typeface="Arial" panose="020B0604020202020204" pitchFamily="34" charset="0"/>
                        </a:rPr>
                        <a:t>Cost-sharing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PPO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EPO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HDHP</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extLst>
                  <a:ext uri="{0D108BD9-81ED-4DB2-BD59-A6C34878D82A}">
                    <a16:rowId xmlns:a16="http://schemas.microsoft.com/office/drawing/2014/main" val="1828558207"/>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lnSpc>
                          <a:spcPct val="120000"/>
                        </a:lnSpc>
                      </a:pPr>
                      <a:r>
                        <a:rPr lang="en-US" sz="1800" kern="1200" dirty="0">
                          <a:solidFill>
                            <a:schemeClr val="tx2"/>
                          </a:solidFill>
                          <a:latin typeface="Arial" panose="020B0604020202020204" pitchFamily="34" charset="0"/>
                          <a:ea typeface="+mn-ea"/>
                          <a:cs typeface="Segoe UI Light" panose="020B0502040204020203" pitchFamily="34" charset="0"/>
                        </a:rPr>
                        <a:t>Deductibles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$875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$2,000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$2,800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6131751"/>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Copays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$320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294767138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Coinsurance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$385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$160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899380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b="1" kern="1200" dirty="0">
                          <a:solidFill>
                            <a:schemeClr val="tx2"/>
                          </a:solidFill>
                          <a:latin typeface="Arial" panose="020B0604020202020204" pitchFamily="34" charset="0"/>
                          <a:ea typeface="+mn-ea"/>
                          <a:cs typeface="Segoe UI Light" panose="020B0502040204020203" pitchFamily="34" charset="0"/>
                        </a:rPr>
                        <a:t>Mia’s total out-of-pocket cost for care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$1,260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$2,480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$2,800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1156245726"/>
                  </a:ext>
                </a:extLst>
              </a:tr>
            </a:tbl>
          </a:graphicData>
        </a:graphic>
      </p:graphicFrame>
      <p:sp>
        <p:nvSpPr>
          <p:cNvPr id="7" name="TextBox 6">
            <a:extLst>
              <a:ext uri="{FF2B5EF4-FFF2-40B4-BE49-F238E27FC236}">
                <a16:creationId xmlns:a16="http://schemas.microsoft.com/office/drawing/2014/main" id="{5D4F177C-61CA-8B00-BD96-DE76EA87F6ED}"/>
              </a:ext>
            </a:extLst>
          </p:cNvPr>
          <p:cNvSpPr txBox="1"/>
          <p:nvPr/>
        </p:nvSpPr>
        <p:spPr>
          <a:xfrm>
            <a:off x="1069699" y="6359981"/>
            <a:ext cx="10052600" cy="461665"/>
          </a:xfrm>
          <a:prstGeom prst="rect">
            <a:avLst/>
          </a:prstGeom>
          <a:noFill/>
        </p:spPr>
        <p:txBody>
          <a:bodyPr wrap="square" rtlCol="0">
            <a:spAutoFit/>
          </a:bodyPr>
          <a:lstStyle/>
          <a:p>
            <a:r>
              <a:rPr lang="en-US" sz="1200" dirty="0"/>
              <a:t>This is not a cost estimator. Treatments shown are just examples of how this plan might cover medical care. Your actual costs will be different depending on the actual care you receive, the prices your providers charge, and many other factors. Example is based on </a:t>
            </a:r>
            <a:r>
              <a:rPr lang="en-US" sz="1200" b="1" dirty="0"/>
              <a:t>Member-only</a:t>
            </a:r>
            <a:r>
              <a:rPr lang="en-US" sz="1200" dirty="0"/>
              <a:t> coverage.</a:t>
            </a:r>
          </a:p>
        </p:txBody>
      </p:sp>
    </p:spTree>
    <p:extLst>
      <p:ext uri="{BB962C8B-B14F-4D97-AF65-F5344CB8AC3E}">
        <p14:creationId xmlns:p14="http://schemas.microsoft.com/office/powerpoint/2010/main" val="372439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A8520-A6C6-40B4-D0A3-7A92454B7EBD}"/>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826D0C43-E4AA-0B8A-0479-E5EEDC2298D1}"/>
              </a:ext>
            </a:extLst>
          </p:cNvPr>
          <p:cNvSpPr>
            <a:spLocks/>
          </p:cNvSpPr>
          <p:nvPr/>
        </p:nvSpPr>
        <p:spPr>
          <a:xfrm>
            <a:off x="0" y="1221338"/>
            <a:ext cx="12192000" cy="1556238"/>
          </a:xfrm>
          <a:prstGeom prst="rect">
            <a:avLst/>
          </a:prstGeom>
          <a:solidFill>
            <a:srgbClr val="E6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78B4D5A6-7BC1-E522-550E-2B29FD11A99D}"/>
              </a:ext>
            </a:extLst>
          </p:cNvPr>
          <p:cNvSpPr>
            <a:spLocks noGrp="1"/>
          </p:cNvSpPr>
          <p:nvPr>
            <p:ph type="body" sz="quarter" idx="11"/>
          </p:nvPr>
        </p:nvSpPr>
        <p:spPr>
          <a:xfrm>
            <a:off x="588644" y="1514812"/>
            <a:ext cx="11014711" cy="1207671"/>
          </a:xfrm>
        </p:spPr>
        <p:txBody>
          <a:bodyPr>
            <a:noAutofit/>
          </a:bodyPr>
          <a:lstStyle/>
          <a:p>
            <a:r>
              <a:rPr lang="en-US" sz="2000" dirty="0"/>
              <a:t>Total example cost $5,600</a:t>
            </a:r>
            <a:br>
              <a:rPr lang="en-US" sz="2000" dirty="0"/>
            </a:br>
            <a:r>
              <a:rPr lang="en-US" sz="2000" b="0" dirty="0"/>
              <a:t>One year of routine network care of a well-controlled condition, including services like</a:t>
            </a:r>
            <a:br>
              <a:rPr lang="en-US" sz="2000" b="0" dirty="0"/>
            </a:br>
            <a:r>
              <a:rPr lang="en-US" sz="2000" b="0" dirty="0"/>
              <a:t>primary care doctor’s office visits (including disease education), diagnostic tests (blood work), prescription drugs, durable medical equipment (glucose meter)</a:t>
            </a:r>
          </a:p>
        </p:txBody>
      </p:sp>
      <p:sp>
        <p:nvSpPr>
          <p:cNvPr id="2" name="Title 1">
            <a:extLst>
              <a:ext uri="{FF2B5EF4-FFF2-40B4-BE49-F238E27FC236}">
                <a16:creationId xmlns:a16="http://schemas.microsoft.com/office/drawing/2014/main" id="{27007FF1-EA0D-7BFF-C77B-7813A3799AE1}"/>
              </a:ext>
            </a:extLst>
          </p:cNvPr>
          <p:cNvSpPr>
            <a:spLocks noGrp="1"/>
          </p:cNvSpPr>
          <p:nvPr>
            <p:ph type="title"/>
          </p:nvPr>
        </p:nvSpPr>
        <p:spPr>
          <a:xfrm>
            <a:off x="655095" y="171894"/>
            <a:ext cx="11665241" cy="1111321"/>
          </a:xfrm>
        </p:spPr>
        <p:txBody>
          <a:bodyPr/>
          <a:lstStyle/>
          <a:p>
            <a:r>
              <a:rPr lang="en-US" spc="-20" dirty="0"/>
              <a:t>Potential Out-of-Pocket Costs: Managing Joe’s Type 2 Diabetes</a:t>
            </a:r>
          </a:p>
        </p:txBody>
      </p:sp>
      <p:sp>
        <p:nvSpPr>
          <p:cNvPr id="43" name="Freeform 642">
            <a:extLst>
              <a:ext uri="{FF2B5EF4-FFF2-40B4-BE49-F238E27FC236}">
                <a16:creationId xmlns:a16="http://schemas.microsoft.com/office/drawing/2014/main" id="{2D2F5A58-68EA-18FE-BED7-EABD0E2F634B}"/>
              </a:ext>
            </a:extLst>
          </p:cNvPr>
          <p:cNvSpPr>
            <a:spLocks noEditPoints="1"/>
          </p:cNvSpPr>
          <p:nvPr/>
        </p:nvSpPr>
        <p:spPr bwMode="auto">
          <a:xfrm>
            <a:off x="1772270" y="4422507"/>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ndParaRPr>
          </a:p>
        </p:txBody>
      </p:sp>
      <p:graphicFrame>
        <p:nvGraphicFramePr>
          <p:cNvPr id="5" name="Table 4">
            <a:extLst>
              <a:ext uri="{FF2B5EF4-FFF2-40B4-BE49-F238E27FC236}">
                <a16:creationId xmlns:a16="http://schemas.microsoft.com/office/drawing/2014/main" id="{13E41F48-A1C4-5BAC-3C93-DFCB8BF663BA}"/>
              </a:ext>
            </a:extLst>
          </p:cNvPr>
          <p:cNvGraphicFramePr>
            <a:graphicFrameLocks noGrp="1"/>
          </p:cNvGraphicFramePr>
          <p:nvPr>
            <p:extLst>
              <p:ext uri="{D42A27DB-BD31-4B8C-83A1-F6EECF244321}">
                <p14:modId xmlns:p14="http://schemas.microsoft.com/office/powerpoint/2010/main" val="3034923563"/>
              </p:ext>
            </p:extLst>
          </p:nvPr>
        </p:nvGraphicFramePr>
        <p:xfrm>
          <a:off x="1069699" y="3087950"/>
          <a:ext cx="10052600" cy="2317592"/>
        </p:xfrm>
        <a:graphic>
          <a:graphicData uri="http://schemas.openxmlformats.org/drawingml/2006/table">
            <a:tbl>
              <a:tblPr firstRow="1" bandRow="1"/>
              <a:tblGrid>
                <a:gridCol w="4241375">
                  <a:extLst>
                    <a:ext uri="{9D8B030D-6E8A-4147-A177-3AD203B41FA5}">
                      <a16:colId xmlns:a16="http://schemas.microsoft.com/office/drawing/2014/main" val="750290249"/>
                    </a:ext>
                  </a:extLst>
                </a:gridCol>
                <a:gridCol w="1937075">
                  <a:extLst>
                    <a:ext uri="{9D8B030D-6E8A-4147-A177-3AD203B41FA5}">
                      <a16:colId xmlns:a16="http://schemas.microsoft.com/office/drawing/2014/main" val="3938482608"/>
                    </a:ext>
                  </a:extLst>
                </a:gridCol>
                <a:gridCol w="1937075">
                  <a:extLst>
                    <a:ext uri="{9D8B030D-6E8A-4147-A177-3AD203B41FA5}">
                      <a16:colId xmlns:a16="http://schemas.microsoft.com/office/drawing/2014/main" val="163574597"/>
                    </a:ext>
                  </a:extLst>
                </a:gridCol>
                <a:gridCol w="1937075">
                  <a:extLst>
                    <a:ext uri="{9D8B030D-6E8A-4147-A177-3AD203B41FA5}">
                      <a16:colId xmlns:a16="http://schemas.microsoft.com/office/drawing/2014/main" val="1954189343"/>
                    </a:ext>
                  </a:extLst>
                </a:gridCol>
              </a:tblGrid>
              <a:tr h="4912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b="1" dirty="0">
                          <a:solidFill>
                            <a:schemeClr val="bg1"/>
                          </a:solidFill>
                          <a:latin typeface="Arial" panose="020B0604020202020204" pitchFamily="34" charset="0"/>
                        </a:rPr>
                        <a:t>Cost-sharing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PPO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EPO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HDHP</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extLst>
                  <a:ext uri="{0D108BD9-81ED-4DB2-BD59-A6C34878D82A}">
                    <a16:rowId xmlns:a16="http://schemas.microsoft.com/office/drawing/2014/main" val="1828558207"/>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lnSpc>
                          <a:spcPct val="120000"/>
                        </a:lnSpc>
                      </a:pPr>
                      <a:r>
                        <a:rPr lang="en-US" sz="1800" kern="1200" dirty="0">
                          <a:solidFill>
                            <a:schemeClr val="tx2"/>
                          </a:solidFill>
                          <a:latin typeface="Arial" panose="020B0604020202020204" pitchFamily="34" charset="0"/>
                          <a:ea typeface="+mn-ea"/>
                          <a:cs typeface="Segoe UI Light" panose="020B0502040204020203" pitchFamily="34" charset="0"/>
                        </a:rPr>
                        <a:t>Deductibles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$875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$2,000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$3,000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6131751"/>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Copays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$405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$420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294767138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Coinsurance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$945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$720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$520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899380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b="1" kern="1200" dirty="0">
                          <a:solidFill>
                            <a:schemeClr val="tx2"/>
                          </a:solidFill>
                          <a:latin typeface="Arial" panose="020B0604020202020204" pitchFamily="34" charset="0"/>
                          <a:ea typeface="+mn-ea"/>
                          <a:cs typeface="Segoe UI Light" panose="020B0502040204020203" pitchFamily="34" charset="0"/>
                        </a:rPr>
                        <a:t>Joe’s total out-of-pocket cost for care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$2,225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$3,140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$3,520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1156245726"/>
                  </a:ext>
                </a:extLst>
              </a:tr>
            </a:tbl>
          </a:graphicData>
        </a:graphic>
      </p:graphicFrame>
      <p:sp>
        <p:nvSpPr>
          <p:cNvPr id="10" name="TextBox 9">
            <a:extLst>
              <a:ext uri="{FF2B5EF4-FFF2-40B4-BE49-F238E27FC236}">
                <a16:creationId xmlns:a16="http://schemas.microsoft.com/office/drawing/2014/main" id="{5878C8B2-9F68-CA1A-5024-66B0759A99B1}"/>
              </a:ext>
            </a:extLst>
          </p:cNvPr>
          <p:cNvSpPr txBox="1"/>
          <p:nvPr/>
        </p:nvSpPr>
        <p:spPr>
          <a:xfrm>
            <a:off x="1069700" y="6325606"/>
            <a:ext cx="10052600" cy="461665"/>
          </a:xfrm>
          <a:prstGeom prst="rect">
            <a:avLst/>
          </a:prstGeom>
          <a:noFill/>
        </p:spPr>
        <p:txBody>
          <a:bodyPr wrap="square" rtlCol="0">
            <a:spAutoFit/>
          </a:bodyPr>
          <a:lstStyle/>
          <a:p>
            <a:r>
              <a:rPr lang="en-US" sz="1200" dirty="0"/>
              <a:t>This is not a cost estimator. Treatments shown are just examples of how this plan might cover medical care. Your actual costs will be different depending on the actual care you receive, the prices your providers charge, and many other factors. Example is based on </a:t>
            </a:r>
            <a:r>
              <a:rPr lang="en-US" sz="1200" b="1" dirty="0"/>
              <a:t>Member-only c</a:t>
            </a:r>
            <a:r>
              <a:rPr lang="en-US" sz="1200" dirty="0"/>
              <a:t>overage.</a:t>
            </a:r>
          </a:p>
        </p:txBody>
      </p:sp>
    </p:spTree>
    <p:extLst>
      <p:ext uri="{BB962C8B-B14F-4D97-AF65-F5344CB8AC3E}">
        <p14:creationId xmlns:p14="http://schemas.microsoft.com/office/powerpoint/2010/main" val="313037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24750-5F16-67E3-FC60-9728CB6CECF9}"/>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E37F038D-EE30-178A-7550-EEE364C28192}"/>
              </a:ext>
            </a:extLst>
          </p:cNvPr>
          <p:cNvSpPr>
            <a:spLocks/>
          </p:cNvSpPr>
          <p:nvPr/>
        </p:nvSpPr>
        <p:spPr>
          <a:xfrm>
            <a:off x="0" y="1221338"/>
            <a:ext cx="12192000" cy="1556238"/>
          </a:xfrm>
          <a:prstGeom prst="rect">
            <a:avLst/>
          </a:prstGeom>
          <a:solidFill>
            <a:srgbClr val="E6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57EFE53C-1607-8228-4493-E4632830CD13}"/>
              </a:ext>
            </a:extLst>
          </p:cNvPr>
          <p:cNvSpPr>
            <a:spLocks noGrp="1"/>
          </p:cNvSpPr>
          <p:nvPr>
            <p:ph type="body" sz="quarter" idx="11"/>
          </p:nvPr>
        </p:nvSpPr>
        <p:spPr>
          <a:xfrm>
            <a:off x="588644" y="1514812"/>
            <a:ext cx="11014711" cy="1207671"/>
          </a:xfrm>
        </p:spPr>
        <p:txBody>
          <a:bodyPr>
            <a:noAutofit/>
          </a:bodyPr>
          <a:lstStyle/>
          <a:p>
            <a:r>
              <a:rPr lang="en-US" sz="2000" dirty="0"/>
              <a:t>Total example cost $12,700</a:t>
            </a:r>
            <a:br>
              <a:rPr lang="en-US" sz="2000" dirty="0"/>
            </a:br>
            <a:r>
              <a:rPr lang="en-US" sz="2000" b="0" dirty="0"/>
              <a:t>Nine months of network prenatal care, including services like </a:t>
            </a:r>
            <a:br>
              <a:rPr lang="en-US" sz="2000" b="0" dirty="0"/>
            </a:br>
            <a:r>
              <a:rPr lang="en-US" sz="2000" b="0" dirty="0"/>
              <a:t>specialist visits (prenatal and anesthesia), diagnostic tests (ultrasounds and bloodwork), professional and facility services for childbirth/delivery</a:t>
            </a:r>
          </a:p>
        </p:txBody>
      </p:sp>
      <p:sp>
        <p:nvSpPr>
          <p:cNvPr id="2" name="Title 1">
            <a:extLst>
              <a:ext uri="{FF2B5EF4-FFF2-40B4-BE49-F238E27FC236}">
                <a16:creationId xmlns:a16="http://schemas.microsoft.com/office/drawing/2014/main" id="{0B7D48AA-40D3-B1AA-352F-CD1CF4C5048E}"/>
              </a:ext>
            </a:extLst>
          </p:cNvPr>
          <p:cNvSpPr>
            <a:spLocks noGrp="1"/>
          </p:cNvSpPr>
          <p:nvPr>
            <p:ph type="title"/>
          </p:nvPr>
        </p:nvSpPr>
        <p:spPr>
          <a:xfrm>
            <a:off x="655096" y="171894"/>
            <a:ext cx="10743470" cy="1111321"/>
          </a:xfrm>
        </p:spPr>
        <p:txBody>
          <a:bodyPr/>
          <a:lstStyle/>
          <a:p>
            <a:r>
              <a:rPr lang="en-US" dirty="0"/>
              <a:t>Potential Out-of-Pocket Costs: Peg Is Having a Baby</a:t>
            </a:r>
          </a:p>
        </p:txBody>
      </p:sp>
      <p:sp>
        <p:nvSpPr>
          <p:cNvPr id="43" name="Freeform 642">
            <a:extLst>
              <a:ext uri="{FF2B5EF4-FFF2-40B4-BE49-F238E27FC236}">
                <a16:creationId xmlns:a16="http://schemas.microsoft.com/office/drawing/2014/main" id="{764E8809-02E9-5058-40C0-0CFCB6CDB6CD}"/>
              </a:ext>
            </a:extLst>
          </p:cNvPr>
          <p:cNvSpPr>
            <a:spLocks noEditPoints="1"/>
          </p:cNvSpPr>
          <p:nvPr/>
        </p:nvSpPr>
        <p:spPr bwMode="auto">
          <a:xfrm>
            <a:off x="1772270" y="4422507"/>
            <a:ext cx="414023" cy="419042"/>
          </a:xfrm>
          <a:custGeom>
            <a:avLst/>
            <a:gdLst>
              <a:gd name="T0" fmla="*/ 137 w 165"/>
              <a:gd name="T1" fmla="*/ 167 h 167"/>
              <a:gd name="T2" fmla="*/ 83 w 165"/>
              <a:gd name="T3" fmla="*/ 125 h 167"/>
              <a:gd name="T4" fmla="*/ 28 w 165"/>
              <a:gd name="T5" fmla="*/ 167 h 167"/>
              <a:gd name="T6" fmla="*/ 50 w 165"/>
              <a:gd name="T7" fmla="*/ 101 h 167"/>
              <a:gd name="T8" fmla="*/ 0 w 165"/>
              <a:gd name="T9" fmla="*/ 62 h 167"/>
              <a:gd name="T10" fmla="*/ 61 w 165"/>
              <a:gd name="T11" fmla="*/ 62 h 167"/>
              <a:gd name="T12" fmla="*/ 83 w 165"/>
              <a:gd name="T13" fmla="*/ 0 h 167"/>
              <a:gd name="T14" fmla="*/ 104 w 165"/>
              <a:gd name="T15" fmla="*/ 62 h 167"/>
              <a:gd name="T16" fmla="*/ 165 w 165"/>
              <a:gd name="T17" fmla="*/ 62 h 167"/>
              <a:gd name="T18" fmla="*/ 115 w 165"/>
              <a:gd name="T19" fmla="*/ 101 h 167"/>
              <a:gd name="T20" fmla="*/ 137 w 165"/>
              <a:gd name="T21" fmla="*/ 167 h 167"/>
              <a:gd name="T22" fmla="*/ 83 w 165"/>
              <a:gd name="T23" fmla="*/ 119 h 167"/>
              <a:gd name="T24" fmla="*/ 128 w 165"/>
              <a:gd name="T25" fmla="*/ 153 h 167"/>
              <a:gd name="T26" fmla="*/ 110 w 165"/>
              <a:gd name="T27" fmla="*/ 99 h 167"/>
              <a:gd name="T28" fmla="*/ 150 w 165"/>
              <a:gd name="T29" fmla="*/ 67 h 167"/>
              <a:gd name="T30" fmla="*/ 101 w 165"/>
              <a:gd name="T31" fmla="*/ 67 h 167"/>
              <a:gd name="T32" fmla="*/ 83 w 165"/>
              <a:gd name="T33" fmla="*/ 15 h 167"/>
              <a:gd name="T34" fmla="*/ 64 w 165"/>
              <a:gd name="T35" fmla="*/ 67 h 167"/>
              <a:gd name="T36" fmla="*/ 15 w 165"/>
              <a:gd name="T37" fmla="*/ 67 h 167"/>
              <a:gd name="T38" fmla="*/ 55 w 165"/>
              <a:gd name="T39" fmla="*/ 99 h 167"/>
              <a:gd name="T40" fmla="*/ 37 w 165"/>
              <a:gd name="T41" fmla="*/ 153 h 167"/>
              <a:gd name="T42" fmla="*/ 83 w 165"/>
              <a:gd name="T4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67">
                <a:moveTo>
                  <a:pt x="137" y="167"/>
                </a:moveTo>
                <a:lnTo>
                  <a:pt x="83" y="125"/>
                </a:lnTo>
                <a:lnTo>
                  <a:pt x="28" y="167"/>
                </a:lnTo>
                <a:lnTo>
                  <a:pt x="50" y="101"/>
                </a:lnTo>
                <a:lnTo>
                  <a:pt x="0" y="62"/>
                </a:lnTo>
                <a:lnTo>
                  <a:pt x="61" y="62"/>
                </a:lnTo>
                <a:lnTo>
                  <a:pt x="83" y="0"/>
                </a:lnTo>
                <a:lnTo>
                  <a:pt x="104" y="62"/>
                </a:lnTo>
                <a:lnTo>
                  <a:pt x="165" y="62"/>
                </a:lnTo>
                <a:lnTo>
                  <a:pt x="115" y="101"/>
                </a:lnTo>
                <a:lnTo>
                  <a:pt x="137" y="167"/>
                </a:lnTo>
                <a:close/>
                <a:moveTo>
                  <a:pt x="83" y="119"/>
                </a:moveTo>
                <a:lnTo>
                  <a:pt x="128" y="153"/>
                </a:lnTo>
                <a:lnTo>
                  <a:pt x="110" y="99"/>
                </a:lnTo>
                <a:lnTo>
                  <a:pt x="150" y="67"/>
                </a:lnTo>
                <a:lnTo>
                  <a:pt x="101" y="67"/>
                </a:lnTo>
                <a:lnTo>
                  <a:pt x="83" y="15"/>
                </a:lnTo>
                <a:lnTo>
                  <a:pt x="64" y="67"/>
                </a:lnTo>
                <a:lnTo>
                  <a:pt x="15" y="67"/>
                </a:lnTo>
                <a:lnTo>
                  <a:pt x="55" y="99"/>
                </a:lnTo>
                <a:lnTo>
                  <a:pt x="37" y="153"/>
                </a:lnTo>
                <a:lnTo>
                  <a:pt x="83" y="1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ndParaRPr>
          </a:p>
        </p:txBody>
      </p:sp>
      <p:graphicFrame>
        <p:nvGraphicFramePr>
          <p:cNvPr id="3" name="Table 2">
            <a:extLst>
              <a:ext uri="{FF2B5EF4-FFF2-40B4-BE49-F238E27FC236}">
                <a16:creationId xmlns:a16="http://schemas.microsoft.com/office/drawing/2014/main" id="{5E6FB9B7-6238-E522-EF54-5748A1ACEC09}"/>
              </a:ext>
            </a:extLst>
          </p:cNvPr>
          <p:cNvGraphicFramePr>
            <a:graphicFrameLocks noGrp="1"/>
          </p:cNvGraphicFramePr>
          <p:nvPr>
            <p:extLst>
              <p:ext uri="{D42A27DB-BD31-4B8C-83A1-F6EECF244321}">
                <p14:modId xmlns:p14="http://schemas.microsoft.com/office/powerpoint/2010/main" val="2964996952"/>
              </p:ext>
            </p:extLst>
          </p:nvPr>
        </p:nvGraphicFramePr>
        <p:xfrm>
          <a:off x="1069699" y="3100628"/>
          <a:ext cx="10052600" cy="2317592"/>
        </p:xfrm>
        <a:graphic>
          <a:graphicData uri="http://schemas.openxmlformats.org/drawingml/2006/table">
            <a:tbl>
              <a:tblPr firstRow="1" bandRow="1"/>
              <a:tblGrid>
                <a:gridCol w="4241375">
                  <a:extLst>
                    <a:ext uri="{9D8B030D-6E8A-4147-A177-3AD203B41FA5}">
                      <a16:colId xmlns:a16="http://schemas.microsoft.com/office/drawing/2014/main" val="750290249"/>
                    </a:ext>
                  </a:extLst>
                </a:gridCol>
                <a:gridCol w="1937075">
                  <a:extLst>
                    <a:ext uri="{9D8B030D-6E8A-4147-A177-3AD203B41FA5}">
                      <a16:colId xmlns:a16="http://schemas.microsoft.com/office/drawing/2014/main" val="3938482608"/>
                    </a:ext>
                  </a:extLst>
                </a:gridCol>
                <a:gridCol w="1937075">
                  <a:extLst>
                    <a:ext uri="{9D8B030D-6E8A-4147-A177-3AD203B41FA5}">
                      <a16:colId xmlns:a16="http://schemas.microsoft.com/office/drawing/2014/main" val="163574597"/>
                    </a:ext>
                  </a:extLst>
                </a:gridCol>
                <a:gridCol w="1937075">
                  <a:extLst>
                    <a:ext uri="{9D8B030D-6E8A-4147-A177-3AD203B41FA5}">
                      <a16:colId xmlns:a16="http://schemas.microsoft.com/office/drawing/2014/main" val="1954189343"/>
                    </a:ext>
                  </a:extLst>
                </a:gridCol>
              </a:tblGrid>
              <a:tr h="4912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b="1" dirty="0">
                          <a:solidFill>
                            <a:schemeClr val="bg1"/>
                          </a:solidFill>
                          <a:latin typeface="Arial" panose="020B0604020202020204" pitchFamily="34" charset="0"/>
                        </a:rPr>
                        <a:t>Cost-sharing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PPO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EPO</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b="1" dirty="0">
                          <a:latin typeface="Arial" panose="020B0604020202020204" pitchFamily="34" charset="0"/>
                        </a:rPr>
                        <a:t>HDHP</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369BC"/>
                    </a:solidFill>
                  </a:tcPr>
                </a:tc>
                <a:extLst>
                  <a:ext uri="{0D108BD9-81ED-4DB2-BD59-A6C34878D82A}">
                    <a16:rowId xmlns:a16="http://schemas.microsoft.com/office/drawing/2014/main" val="1828558207"/>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lnSpc>
                          <a:spcPct val="120000"/>
                        </a:lnSpc>
                      </a:pPr>
                      <a:r>
                        <a:rPr lang="en-US" sz="1800" kern="1200" dirty="0">
                          <a:solidFill>
                            <a:schemeClr val="tx2"/>
                          </a:solidFill>
                          <a:latin typeface="Arial" panose="020B0604020202020204" pitchFamily="34" charset="0"/>
                          <a:ea typeface="+mn-ea"/>
                          <a:cs typeface="Segoe UI Light" panose="020B0502040204020203" pitchFamily="34" charset="0"/>
                        </a:rPr>
                        <a:t>Deductibles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$875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$2,000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$6,000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6131751"/>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Copays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294767138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200" dirty="0">
                          <a:solidFill>
                            <a:schemeClr val="tx2"/>
                          </a:solidFill>
                          <a:latin typeface="Arial" panose="020B0604020202020204" pitchFamily="34" charset="0"/>
                          <a:ea typeface="+mn-ea"/>
                          <a:cs typeface="Segoe UI Light" panose="020B0502040204020203" pitchFamily="34" charset="0"/>
                        </a:rPr>
                        <a:t>Coinsurance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$2,365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$2,140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a:solidFill>
                            <a:schemeClr val="tx1">
                              <a:lumMod val="75000"/>
                              <a:lumOff val="25000"/>
                            </a:schemeClr>
                          </a:solidFill>
                        </a:rPr>
                        <a:t>$1,340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8993805"/>
                  </a:ext>
                </a:extLst>
              </a:tr>
              <a:tr h="4565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b="1" kern="1200" dirty="0">
                          <a:solidFill>
                            <a:schemeClr val="tx2"/>
                          </a:solidFill>
                          <a:latin typeface="Arial" panose="020B0604020202020204" pitchFamily="34" charset="0"/>
                          <a:ea typeface="+mn-ea"/>
                          <a:cs typeface="Segoe UI Light" panose="020B0502040204020203" pitchFamily="34" charset="0"/>
                        </a:rPr>
                        <a:t>Peg’s total out-of-pocket cost for care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$3,240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$4,140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chemeClr val="tx1">
                              <a:lumMod val="75000"/>
                              <a:lumOff val="25000"/>
                            </a:schemeClr>
                          </a:solidFill>
                        </a:rPr>
                        <a:t>$7,340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6FA"/>
                    </a:solidFill>
                  </a:tcPr>
                </a:tc>
                <a:extLst>
                  <a:ext uri="{0D108BD9-81ED-4DB2-BD59-A6C34878D82A}">
                    <a16:rowId xmlns:a16="http://schemas.microsoft.com/office/drawing/2014/main" val="1156245726"/>
                  </a:ext>
                </a:extLst>
              </a:tr>
            </a:tbl>
          </a:graphicData>
        </a:graphic>
      </p:graphicFrame>
      <p:sp>
        <p:nvSpPr>
          <p:cNvPr id="7" name="TextBox 6">
            <a:extLst>
              <a:ext uri="{FF2B5EF4-FFF2-40B4-BE49-F238E27FC236}">
                <a16:creationId xmlns:a16="http://schemas.microsoft.com/office/drawing/2014/main" id="{04573859-36DB-2212-37CB-5D33466F42AB}"/>
              </a:ext>
            </a:extLst>
          </p:cNvPr>
          <p:cNvSpPr txBox="1"/>
          <p:nvPr/>
        </p:nvSpPr>
        <p:spPr>
          <a:xfrm>
            <a:off x="1069700" y="6321881"/>
            <a:ext cx="10052600" cy="461665"/>
          </a:xfrm>
          <a:prstGeom prst="rect">
            <a:avLst/>
          </a:prstGeom>
          <a:noFill/>
        </p:spPr>
        <p:txBody>
          <a:bodyPr wrap="square" rtlCol="0">
            <a:spAutoFit/>
          </a:bodyPr>
          <a:lstStyle/>
          <a:p>
            <a:r>
              <a:rPr lang="en-US" sz="1200" dirty="0"/>
              <a:t>This is not a cost estimator. Treatments shown are just examples of how this plan might cover medical care. Your actual costs will be different depending on the actual care you receive, the prices your providers charge, and many other factors. Example is based on </a:t>
            </a:r>
            <a:r>
              <a:rPr lang="en-US" sz="1200" b="1" dirty="0"/>
              <a:t>Member + Family </a:t>
            </a:r>
            <a:r>
              <a:rPr lang="en-US" sz="1200" dirty="0"/>
              <a:t>coverage.</a:t>
            </a:r>
          </a:p>
        </p:txBody>
      </p:sp>
    </p:spTree>
    <p:extLst>
      <p:ext uri="{BB962C8B-B14F-4D97-AF65-F5344CB8AC3E}">
        <p14:creationId xmlns:p14="http://schemas.microsoft.com/office/powerpoint/2010/main" val="385394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CBFF95-76DF-5BE0-8E27-8817E69F06B2}"/>
              </a:ext>
            </a:extLst>
          </p:cNvPr>
          <p:cNvGrpSpPr/>
          <p:nvPr/>
        </p:nvGrpSpPr>
        <p:grpSpPr>
          <a:xfrm>
            <a:off x="0" y="1241981"/>
            <a:ext cx="12206450" cy="2829871"/>
            <a:chOff x="0" y="0"/>
            <a:chExt cx="24377904" cy="5651627"/>
          </a:xfrm>
        </p:grpSpPr>
        <p:sp>
          <p:nvSpPr>
            <p:cNvPr id="4" name="Freeform 5">
              <a:extLst>
                <a:ext uri="{FF2B5EF4-FFF2-40B4-BE49-F238E27FC236}">
                  <a16:creationId xmlns:a16="http://schemas.microsoft.com/office/drawing/2014/main" id="{75F10D53-0A59-EFC7-63E2-4D912025290A}"/>
                </a:ext>
              </a:extLst>
            </p:cNvPr>
            <p:cNvSpPr/>
            <p:nvPr/>
          </p:nvSpPr>
          <p:spPr>
            <a:xfrm>
              <a:off x="0" y="0"/>
              <a:ext cx="24377904" cy="5651627"/>
            </a:xfrm>
            <a:custGeom>
              <a:avLst/>
              <a:gdLst/>
              <a:ahLst/>
              <a:cxnLst/>
              <a:rect l="l" t="t" r="r" b="b"/>
              <a:pathLst>
                <a:path w="24377904" h="5651627">
                  <a:moveTo>
                    <a:pt x="0" y="0"/>
                  </a:moveTo>
                  <a:lnTo>
                    <a:pt x="24377904" y="0"/>
                  </a:lnTo>
                  <a:lnTo>
                    <a:pt x="24377904" y="5651627"/>
                  </a:lnTo>
                  <a:lnTo>
                    <a:pt x="0" y="5651627"/>
                  </a:lnTo>
                  <a:lnTo>
                    <a:pt x="0" y="0"/>
                  </a:lnTo>
                  <a:close/>
                </a:path>
              </a:pathLst>
            </a:custGeom>
            <a:blipFill>
              <a:blip r:embed="rId3"/>
              <a:stretch>
                <a:fillRect t="-81" b="-8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pic>
        <p:nvPicPr>
          <p:cNvPr id="5" name="Picture 4" descr="A blue screen with a red light&#10;&#10;Description automatically generated">
            <a:extLst>
              <a:ext uri="{FF2B5EF4-FFF2-40B4-BE49-F238E27FC236}">
                <a16:creationId xmlns:a16="http://schemas.microsoft.com/office/drawing/2014/main" id="{661299BD-E74D-165C-5DD6-F649C8271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2" name="Title 1">
            <a:extLst>
              <a:ext uri="{FF2B5EF4-FFF2-40B4-BE49-F238E27FC236}">
                <a16:creationId xmlns:a16="http://schemas.microsoft.com/office/drawing/2014/main" id="{7EA6DEB0-6AB6-D450-894C-5AF72BB13497}"/>
              </a:ext>
            </a:extLst>
          </p:cNvPr>
          <p:cNvSpPr>
            <a:spLocks noGrp="1"/>
          </p:cNvSpPr>
          <p:nvPr>
            <p:ph type="title"/>
          </p:nvPr>
        </p:nvSpPr>
        <p:spPr/>
        <p:txBody>
          <a:bodyPr/>
          <a:lstStyle/>
          <a:p>
            <a:r>
              <a:rPr lang="en-US"/>
              <a:t>Which Medical Option Is Right for Me? ​</a:t>
            </a:r>
          </a:p>
        </p:txBody>
      </p:sp>
      <p:grpSp>
        <p:nvGrpSpPr>
          <p:cNvPr id="10" name="Group 9">
            <a:extLst>
              <a:ext uri="{FF2B5EF4-FFF2-40B4-BE49-F238E27FC236}">
                <a16:creationId xmlns:a16="http://schemas.microsoft.com/office/drawing/2014/main" id="{A65AD29C-EC0F-C030-6B8F-9B3259FB8F1B}"/>
              </a:ext>
            </a:extLst>
          </p:cNvPr>
          <p:cNvGrpSpPr/>
          <p:nvPr/>
        </p:nvGrpSpPr>
        <p:grpSpPr>
          <a:xfrm>
            <a:off x="3816891" y="4501038"/>
            <a:ext cx="4529882" cy="1896237"/>
            <a:chOff x="3366086" y="4501038"/>
            <a:chExt cx="5070590" cy="1896237"/>
          </a:xfrm>
        </p:grpSpPr>
        <p:grpSp>
          <p:nvGrpSpPr>
            <p:cNvPr id="6" name="Group 5">
              <a:extLst>
                <a:ext uri="{FF2B5EF4-FFF2-40B4-BE49-F238E27FC236}">
                  <a16:creationId xmlns:a16="http://schemas.microsoft.com/office/drawing/2014/main" id="{4E181775-4D03-EE5E-FB9A-D44E128C5FED}"/>
                </a:ext>
              </a:extLst>
            </p:cNvPr>
            <p:cNvGrpSpPr/>
            <p:nvPr/>
          </p:nvGrpSpPr>
          <p:grpSpPr>
            <a:xfrm>
              <a:off x="3366086" y="4501038"/>
              <a:ext cx="14288" cy="1896237"/>
              <a:chOff x="0" y="9525"/>
              <a:chExt cx="19050" cy="2528316"/>
            </a:xfrm>
          </p:grpSpPr>
          <p:sp>
            <p:nvSpPr>
              <p:cNvPr id="9" name="Freeform 14">
                <a:extLst>
                  <a:ext uri="{FF2B5EF4-FFF2-40B4-BE49-F238E27FC236}">
                    <a16:creationId xmlns:a16="http://schemas.microsoft.com/office/drawing/2014/main" id="{1C9A51F5-23D8-F070-422B-BD1ACC952A30}"/>
                  </a:ext>
                </a:extLst>
              </p:cNvPr>
              <p:cNvSpPr/>
              <p:nvPr/>
            </p:nvSpPr>
            <p:spPr>
              <a:xfrm>
                <a:off x="0" y="9525"/>
                <a:ext cx="19050" cy="2528316"/>
              </a:xfrm>
              <a:custGeom>
                <a:avLst/>
                <a:gdLst/>
                <a:ahLst/>
                <a:cxnLst/>
                <a:rect l="l" t="t" r="r" b="b"/>
                <a:pathLst>
                  <a:path w="19050" h="2528316">
                    <a:moveTo>
                      <a:pt x="19050" y="0"/>
                    </a:moveTo>
                    <a:lnTo>
                      <a:pt x="19050" y="2528316"/>
                    </a:lnTo>
                    <a:lnTo>
                      <a:pt x="0" y="2528316"/>
                    </a:lnTo>
                    <a:lnTo>
                      <a:pt x="0" y="0"/>
                    </a:lnTo>
                    <a:close/>
                  </a:path>
                </a:pathLst>
              </a:custGeom>
              <a:solidFill>
                <a:srgbClr val="BFBFB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grpSp>
          <p:nvGrpSpPr>
            <p:cNvPr id="7" name="Group 6">
              <a:extLst>
                <a:ext uri="{FF2B5EF4-FFF2-40B4-BE49-F238E27FC236}">
                  <a16:creationId xmlns:a16="http://schemas.microsoft.com/office/drawing/2014/main" id="{65447431-5267-32D6-C943-DFCA93B5C359}"/>
                </a:ext>
              </a:extLst>
            </p:cNvPr>
            <p:cNvGrpSpPr/>
            <p:nvPr/>
          </p:nvGrpSpPr>
          <p:grpSpPr>
            <a:xfrm>
              <a:off x="8422388" y="4501038"/>
              <a:ext cx="14288" cy="1896237"/>
              <a:chOff x="0" y="9525"/>
              <a:chExt cx="19050" cy="2528316"/>
            </a:xfrm>
          </p:grpSpPr>
          <p:sp>
            <p:nvSpPr>
              <p:cNvPr id="8" name="Freeform 16">
                <a:extLst>
                  <a:ext uri="{FF2B5EF4-FFF2-40B4-BE49-F238E27FC236}">
                    <a16:creationId xmlns:a16="http://schemas.microsoft.com/office/drawing/2014/main" id="{29988217-3F84-82D0-6A2B-7B3D064044A2}"/>
                  </a:ext>
                </a:extLst>
              </p:cNvPr>
              <p:cNvSpPr/>
              <p:nvPr/>
            </p:nvSpPr>
            <p:spPr>
              <a:xfrm>
                <a:off x="0" y="9525"/>
                <a:ext cx="19050" cy="2528316"/>
              </a:xfrm>
              <a:custGeom>
                <a:avLst/>
                <a:gdLst/>
                <a:ahLst/>
                <a:cxnLst/>
                <a:rect l="l" t="t" r="r" b="b"/>
                <a:pathLst>
                  <a:path w="19050" h="2528316">
                    <a:moveTo>
                      <a:pt x="19050" y="0"/>
                    </a:moveTo>
                    <a:lnTo>
                      <a:pt x="19050" y="2528316"/>
                    </a:lnTo>
                    <a:lnTo>
                      <a:pt x="0" y="2528316"/>
                    </a:lnTo>
                    <a:lnTo>
                      <a:pt x="0" y="0"/>
                    </a:lnTo>
                    <a:close/>
                  </a:path>
                </a:pathLst>
              </a:custGeom>
              <a:solidFill>
                <a:srgbClr val="BFBFB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grpSp>
      <p:sp>
        <p:nvSpPr>
          <p:cNvPr id="11" name="TextBox 8">
            <a:extLst>
              <a:ext uri="{FF2B5EF4-FFF2-40B4-BE49-F238E27FC236}">
                <a16:creationId xmlns:a16="http://schemas.microsoft.com/office/drawing/2014/main" id="{01F9A559-6175-1A9A-005B-9AFCA8522B24}"/>
              </a:ext>
            </a:extLst>
          </p:cNvPr>
          <p:cNvSpPr txBox="1"/>
          <p:nvPr/>
        </p:nvSpPr>
        <p:spPr>
          <a:xfrm>
            <a:off x="4717286" y="5006103"/>
            <a:ext cx="2882526" cy="6155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Are drugs you take on the plan’s formulary?</a:t>
            </a:r>
          </a:p>
        </p:txBody>
      </p:sp>
      <p:sp>
        <p:nvSpPr>
          <p:cNvPr id="12" name="TextBox 8">
            <a:extLst>
              <a:ext uri="{FF2B5EF4-FFF2-40B4-BE49-F238E27FC236}">
                <a16:creationId xmlns:a16="http://schemas.microsoft.com/office/drawing/2014/main" id="{5AE8BDF3-1E2B-1558-F72D-E76CE51112A5}"/>
              </a:ext>
            </a:extLst>
          </p:cNvPr>
          <p:cNvSpPr txBox="1"/>
          <p:nvPr/>
        </p:nvSpPr>
        <p:spPr>
          <a:xfrm>
            <a:off x="411687" y="5006925"/>
            <a:ext cx="3377521" cy="6155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How often do you use healthcare services​?</a:t>
            </a:r>
          </a:p>
        </p:txBody>
      </p:sp>
      <p:sp>
        <p:nvSpPr>
          <p:cNvPr id="13" name="TextBox 8">
            <a:extLst>
              <a:ext uri="{FF2B5EF4-FFF2-40B4-BE49-F238E27FC236}">
                <a16:creationId xmlns:a16="http://schemas.microsoft.com/office/drawing/2014/main" id="{054FF03B-1C8D-A234-77C7-00259AE9CF5E}"/>
              </a:ext>
            </a:extLst>
          </p:cNvPr>
          <p:cNvSpPr txBox="1"/>
          <p:nvPr/>
        </p:nvSpPr>
        <p:spPr>
          <a:xfrm>
            <a:off x="8662692" y="4987492"/>
            <a:ext cx="3117621" cy="6155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What is the per-pay cost for coverage?​</a:t>
            </a:r>
          </a:p>
        </p:txBody>
      </p:sp>
      <p:pic>
        <p:nvPicPr>
          <p:cNvPr id="15" name="Graphic 14">
            <a:extLst>
              <a:ext uri="{FF2B5EF4-FFF2-40B4-BE49-F238E27FC236}">
                <a16:creationId xmlns:a16="http://schemas.microsoft.com/office/drawing/2014/main" id="{329F2FBF-6261-C347-0366-3A2BBEFCD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0791" y="3560433"/>
            <a:ext cx="1102079" cy="1102079"/>
          </a:xfrm>
          <a:prstGeom prst="rect">
            <a:avLst/>
          </a:prstGeom>
        </p:spPr>
      </p:pic>
      <p:pic>
        <p:nvPicPr>
          <p:cNvPr id="19" name="Graphic 18">
            <a:extLst>
              <a:ext uri="{FF2B5EF4-FFF2-40B4-BE49-F238E27FC236}">
                <a16:creationId xmlns:a16="http://schemas.microsoft.com/office/drawing/2014/main" id="{FB407DF5-6977-798B-FE12-0618B7F10C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0200" y="3560433"/>
            <a:ext cx="1106424" cy="1106424"/>
          </a:xfrm>
          <a:prstGeom prst="rect">
            <a:avLst/>
          </a:prstGeom>
        </p:spPr>
      </p:pic>
      <p:pic>
        <p:nvPicPr>
          <p:cNvPr id="16" name="Graphic 15">
            <a:extLst>
              <a:ext uri="{FF2B5EF4-FFF2-40B4-BE49-F238E27FC236}">
                <a16:creationId xmlns:a16="http://schemas.microsoft.com/office/drawing/2014/main" id="{4AC949B8-BD1F-D06D-C10F-F6737B517A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69377" y="3560434"/>
            <a:ext cx="1104250" cy="1104250"/>
          </a:xfrm>
          <a:prstGeom prst="rect">
            <a:avLst/>
          </a:prstGeom>
        </p:spPr>
      </p:pic>
    </p:spTree>
    <p:extLst>
      <p:ext uri="{BB962C8B-B14F-4D97-AF65-F5344CB8AC3E}">
        <p14:creationId xmlns:p14="http://schemas.microsoft.com/office/powerpoint/2010/main" val="109708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881D-9D20-1094-93A8-52B388C6D8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7A41FA-FEC5-25BF-661E-34CB2EDC85B7}"/>
              </a:ext>
            </a:extLst>
          </p:cNvPr>
          <p:cNvSpPr>
            <a:spLocks noGrp="1"/>
          </p:cNvSpPr>
          <p:nvPr>
            <p:ph type="body" sz="quarter" idx="10"/>
          </p:nvPr>
        </p:nvSpPr>
        <p:spPr>
          <a:xfrm>
            <a:off x="787399" y="3075057"/>
            <a:ext cx="8166101" cy="707886"/>
          </a:xfrm>
        </p:spPr>
        <p:txBody>
          <a:bodyPr wrap="square">
            <a:spAutoFit/>
          </a:bodyPr>
          <a:lstStyle/>
          <a:p>
            <a:r>
              <a:rPr lang="en-US" sz="4000" dirty="0"/>
              <a:t>Special Features</a:t>
            </a:r>
          </a:p>
        </p:txBody>
      </p:sp>
    </p:spTree>
    <p:extLst>
      <p:ext uri="{BB962C8B-B14F-4D97-AF65-F5344CB8AC3E}">
        <p14:creationId xmlns:p14="http://schemas.microsoft.com/office/powerpoint/2010/main" val="258250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10800000">
            <a:off x="306998" y="1329600"/>
            <a:ext cx="8289481" cy="5313323"/>
            <a:chOff x="-1985049" y="-3942356"/>
            <a:chExt cx="16604362" cy="11249280"/>
          </a:xfrm>
        </p:grpSpPr>
        <p:sp>
          <p:nvSpPr>
            <p:cNvPr id="5" name="Freeform 5"/>
            <p:cNvSpPr/>
            <p:nvPr/>
          </p:nvSpPr>
          <p:spPr>
            <a:xfrm flipH="1" flipV="1">
              <a:off x="-1985049" y="-3942356"/>
              <a:ext cx="16604362" cy="11249280"/>
            </a:xfrm>
            <a:custGeom>
              <a:avLst/>
              <a:gdLst/>
              <a:ahLst/>
              <a:cxnLst/>
              <a:rect l="l" t="t" r="r" b="b"/>
              <a:pathLst>
                <a:path w="16604362" h="11249279">
                  <a:moveTo>
                    <a:pt x="0" y="0"/>
                  </a:moveTo>
                  <a:lnTo>
                    <a:pt x="16604362" y="0"/>
                  </a:lnTo>
                  <a:lnTo>
                    <a:pt x="16604362" y="11249279"/>
                  </a:lnTo>
                  <a:lnTo>
                    <a:pt x="0" y="11249279"/>
                  </a:lnTo>
                  <a:lnTo>
                    <a:pt x="0" y="0"/>
                  </a:lnTo>
                  <a:close/>
                </a:path>
              </a:pathLst>
            </a:custGeom>
            <a:blipFill>
              <a:blip r:embed="rId3"/>
              <a:stretch>
                <a:fillRect t="-2741" b="-2741"/>
              </a:stretch>
            </a:blipFill>
          </p:spPr>
          <p:txBody>
            <a:bodyPr/>
            <a:lstStyle/>
            <a:p>
              <a:endParaRPr lang="en-US" sz="1200">
                <a:latin typeface="Arial" panose="020B0604020202020204" pitchFamily="34" charset="0"/>
              </a:endParaRPr>
            </a:p>
          </p:txBody>
        </p:sp>
      </p:grpSp>
      <p:sp>
        <p:nvSpPr>
          <p:cNvPr id="32" name="Freeform 4" descr="A blue screen with a red light  Description automatically generated">
            <a:extLst>
              <a:ext uri="{FF2B5EF4-FFF2-40B4-BE49-F238E27FC236}">
                <a16:creationId xmlns:a16="http://schemas.microsoft.com/office/drawing/2014/main" id="{8838C75C-A3CD-3C54-B926-9FE62E7A4B23}"/>
              </a:ext>
            </a:extLst>
          </p:cNvPr>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sp>
        <p:nvSpPr>
          <p:cNvPr id="2" name="Freeform 2"/>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5"/>
            <a:stretch>
              <a:fillRect/>
            </a:stretch>
          </a:blipFill>
        </p:spPr>
        <p:txBody>
          <a:bodyPr/>
          <a:lstStyle/>
          <a:p>
            <a:endParaRPr lang="en-US" sz="1200">
              <a:latin typeface="Arial" panose="020B0604020202020204" pitchFamily="34" charset="0"/>
            </a:endParaRPr>
          </a:p>
        </p:txBody>
      </p:sp>
      <p:grpSp>
        <p:nvGrpSpPr>
          <p:cNvPr id="6" name="Group 6"/>
          <p:cNvGrpSpPr/>
          <p:nvPr/>
        </p:nvGrpSpPr>
        <p:grpSpPr>
          <a:xfrm>
            <a:off x="0" y="5276850"/>
            <a:ext cx="12198350" cy="1584726"/>
            <a:chOff x="0" y="0"/>
            <a:chExt cx="24396700" cy="3169452"/>
          </a:xfrm>
        </p:grpSpPr>
        <p:sp>
          <p:nvSpPr>
            <p:cNvPr id="7" name="Freeform 7"/>
            <p:cNvSpPr/>
            <p:nvPr/>
          </p:nvSpPr>
          <p:spPr>
            <a:xfrm>
              <a:off x="0" y="0"/>
              <a:ext cx="24396700" cy="3169412"/>
            </a:xfrm>
            <a:custGeom>
              <a:avLst/>
              <a:gdLst/>
              <a:ahLst/>
              <a:cxnLst/>
              <a:rect l="l" t="t" r="r" b="b"/>
              <a:pathLst>
                <a:path w="24396700" h="3169412">
                  <a:moveTo>
                    <a:pt x="0" y="0"/>
                  </a:moveTo>
                  <a:lnTo>
                    <a:pt x="24396700" y="0"/>
                  </a:lnTo>
                  <a:lnTo>
                    <a:pt x="24396700" y="3169412"/>
                  </a:lnTo>
                  <a:lnTo>
                    <a:pt x="0" y="3169412"/>
                  </a:lnTo>
                  <a:close/>
                </a:path>
              </a:pathLst>
            </a:custGeom>
            <a:solidFill>
              <a:srgbClr val="E6F6FA"/>
            </a:solidFill>
          </p:spPr>
          <p:txBody>
            <a:bodyPr/>
            <a:lstStyle/>
            <a:p>
              <a:endParaRPr lang="en-US" sz="1200">
                <a:latin typeface="Arial" panose="020B0604020202020204" pitchFamily="34" charset="0"/>
              </a:endParaRPr>
            </a:p>
          </p:txBody>
        </p:sp>
        <p:sp>
          <p:nvSpPr>
            <p:cNvPr id="8" name="TextBox 8"/>
            <p:cNvSpPr txBox="1"/>
            <p:nvPr/>
          </p:nvSpPr>
          <p:spPr>
            <a:xfrm>
              <a:off x="0" y="0"/>
              <a:ext cx="24396700" cy="3169452"/>
            </a:xfrm>
            <a:prstGeom prst="rect">
              <a:avLst/>
            </a:prstGeom>
          </p:spPr>
          <p:txBody>
            <a:bodyPr lIns="33867" tIns="33867" rIns="33867" bIns="33867" rtlCol="0" anchor="ctr"/>
            <a:lstStyle/>
            <a:p>
              <a:pPr algn="ctr">
                <a:lnSpc>
                  <a:spcPts val="2880"/>
                </a:lnSpc>
              </a:pPr>
              <a:r>
                <a:rPr lang="en-US" sz="2400" b="1">
                  <a:solidFill>
                    <a:srgbClr val="003276"/>
                  </a:solidFill>
                  <a:latin typeface="Arial" panose="020B0604020202020204" pitchFamily="34" charset="0"/>
                  <a:ea typeface="Montserrat Bold"/>
                  <a:cs typeface="Arial"/>
                  <a:sym typeface="Montserrat Bold"/>
                </a:rPr>
                <a:t>Quantum Health’s Care Coordinators get to know</a:t>
              </a:r>
              <a:endParaRPr lang="en-US" sz="2400" b="1">
                <a:solidFill>
                  <a:srgbClr val="003276"/>
                </a:solidFill>
                <a:latin typeface="Arial" panose="020B0604020202020204" pitchFamily="34" charset="0"/>
                <a:ea typeface="Montserrat Bold"/>
                <a:cs typeface="Arial"/>
              </a:endParaRPr>
            </a:p>
            <a:p>
              <a:pPr algn="ctr">
                <a:lnSpc>
                  <a:spcPts val="2880"/>
                </a:lnSpc>
              </a:pPr>
              <a:r>
                <a:rPr lang="en-US" sz="2400" b="1">
                  <a:solidFill>
                    <a:srgbClr val="003276"/>
                  </a:solidFill>
                  <a:latin typeface="Arial" panose="020B0604020202020204" pitchFamily="34" charset="0"/>
                  <a:ea typeface="Montserrat Bold"/>
                  <a:cs typeface="Arial"/>
                  <a:sym typeface="Montserrat Bold"/>
                </a:rPr>
                <a:t>you and your health and wellness needs to make sure</a:t>
              </a:r>
              <a:endParaRPr lang="en-US" sz="2400" b="1">
                <a:solidFill>
                  <a:srgbClr val="003276"/>
                </a:solidFill>
                <a:latin typeface="Arial" panose="020B0604020202020204" pitchFamily="34" charset="0"/>
                <a:ea typeface="Montserrat Bold"/>
                <a:cs typeface="Arial"/>
              </a:endParaRPr>
            </a:p>
            <a:p>
              <a:pPr algn="ctr">
                <a:lnSpc>
                  <a:spcPts val="2880"/>
                </a:lnSpc>
              </a:pPr>
              <a:r>
                <a:rPr lang="en-US" sz="2400" b="1">
                  <a:solidFill>
                    <a:srgbClr val="003276"/>
                  </a:solidFill>
                  <a:latin typeface="Arial" panose="020B0604020202020204" pitchFamily="34" charset="0"/>
                  <a:ea typeface="Montserrat Bold"/>
                  <a:cs typeface="Arial"/>
                  <a:sym typeface="Montserrat Bold"/>
                </a:rPr>
                <a:t>you receive high-quality, safe, and cost-effective care</a:t>
              </a:r>
              <a:r>
                <a:rPr lang="en-US" sz="2400">
                  <a:solidFill>
                    <a:srgbClr val="003276"/>
                  </a:solidFill>
                  <a:latin typeface="Arial" panose="020B0604020202020204" pitchFamily="34" charset="0"/>
                  <a:ea typeface="Montserrat Bold"/>
                  <a:cs typeface="Arial"/>
                  <a:sym typeface="Montserrat Bold"/>
                </a:rPr>
                <a:t>. </a:t>
              </a:r>
              <a:endParaRPr lang="en-US" sz="2400">
                <a:solidFill>
                  <a:srgbClr val="003276"/>
                </a:solidFill>
                <a:latin typeface="Arial" panose="020B0604020202020204" pitchFamily="34" charset="0"/>
                <a:ea typeface="Montserrat Bold"/>
                <a:cs typeface="Arial"/>
              </a:endParaRPr>
            </a:p>
          </p:txBody>
        </p:sp>
      </p:grpSp>
      <p:sp>
        <p:nvSpPr>
          <p:cNvPr id="10" name="TextBox 10"/>
          <p:cNvSpPr txBox="1"/>
          <p:nvPr/>
        </p:nvSpPr>
        <p:spPr bwMode="white">
          <a:xfrm>
            <a:off x="713232" y="411480"/>
            <a:ext cx="10820400" cy="415498"/>
          </a:xfrm>
          <a:prstGeom prst="rect">
            <a:avLst/>
          </a:prstGeom>
        </p:spPr>
        <p:txBody>
          <a:bodyPr lIns="0" tIns="0" rIns="0" bIns="0" rtlCol="0" anchor="t">
            <a:spAutoFit/>
          </a:bodyPr>
          <a:lstStyle/>
          <a:p>
            <a:pPr>
              <a:lnSpc>
                <a:spcPct val="90000"/>
              </a:lnSpc>
              <a:spcBef>
                <a:spcPct val="0"/>
              </a:spcBef>
            </a:pPr>
            <a:r>
              <a:rPr lang="en-US" sz="3000">
                <a:solidFill>
                  <a:schemeClr val="bg1"/>
                </a:solidFill>
                <a:latin typeface="Arial" panose="020B0604020202020204" pitchFamily="34" charset="0"/>
                <a:ea typeface="+mj-ea"/>
                <a:cs typeface="Arial"/>
                <a:sym typeface="Montserrat"/>
              </a:rPr>
              <a:t>Connect with Quantum Health </a:t>
            </a:r>
          </a:p>
        </p:txBody>
      </p:sp>
      <p:sp>
        <p:nvSpPr>
          <p:cNvPr id="11" name="TextBox 11"/>
          <p:cNvSpPr txBox="1"/>
          <p:nvPr/>
        </p:nvSpPr>
        <p:spPr>
          <a:xfrm>
            <a:off x="10707938" y="6546214"/>
            <a:ext cx="1423101" cy="210892"/>
          </a:xfrm>
          <a:prstGeom prst="rect">
            <a:avLst/>
          </a:prstGeom>
        </p:spPr>
        <p:txBody>
          <a:bodyPr lIns="0" tIns="0" rIns="0" bIns="0" rtlCol="0" anchor="t">
            <a:spAutoFit/>
          </a:bodyPr>
          <a:lstStyle/>
          <a:p>
            <a:pPr algn="r">
              <a:lnSpc>
                <a:spcPts val="1680"/>
              </a:lnSpc>
            </a:pPr>
            <a:r>
              <a:rPr lang="en-US" sz="1400">
                <a:solidFill>
                  <a:srgbClr val="FFFFFF"/>
                </a:solidFill>
                <a:latin typeface="Arial" panose="020B0604020202020204" pitchFamily="34" charset="0"/>
                <a:ea typeface="Montserrat"/>
                <a:cs typeface="Arial" panose="020B0604020202020204" pitchFamily="34" charset="0"/>
                <a:sym typeface="Montserrat"/>
              </a:rPr>
              <a:t>27</a:t>
            </a:r>
          </a:p>
        </p:txBody>
      </p:sp>
      <p:sp>
        <p:nvSpPr>
          <p:cNvPr id="12" name="TextBox 12"/>
          <p:cNvSpPr txBox="1"/>
          <p:nvPr/>
        </p:nvSpPr>
        <p:spPr>
          <a:xfrm>
            <a:off x="713231" y="1493973"/>
            <a:ext cx="7540567" cy="830740"/>
          </a:xfrm>
          <a:prstGeom prst="rect">
            <a:avLst/>
          </a:prstGeom>
        </p:spPr>
        <p:txBody>
          <a:bodyPr wrap="square" lIns="0" tIns="0" rIns="0" bIns="0" rtlCol="0" anchor="t">
            <a:spAutoFit/>
          </a:bodyPr>
          <a:lstStyle/>
          <a:p>
            <a:pPr>
              <a:lnSpc>
                <a:spcPts val="3360"/>
              </a:lnSpc>
            </a:pPr>
            <a:r>
              <a:rPr lang="en-US" sz="2000" b="1">
                <a:solidFill>
                  <a:schemeClr val="tx2"/>
                </a:solidFill>
                <a:latin typeface="Arial" panose="020B0604020202020204" pitchFamily="34" charset="0"/>
                <a:ea typeface="Montserrat Bold"/>
                <a:cs typeface="Arial" panose="020B0604020202020204" pitchFamily="34" charset="0"/>
                <a:sym typeface="Montserrat Bold"/>
              </a:rPr>
              <a:t>Offers personalized support when you have questions about your medical benefits </a:t>
            </a:r>
          </a:p>
        </p:txBody>
      </p:sp>
      <p:grpSp>
        <p:nvGrpSpPr>
          <p:cNvPr id="13" name="Group 13"/>
          <p:cNvGrpSpPr/>
          <p:nvPr/>
        </p:nvGrpSpPr>
        <p:grpSpPr>
          <a:xfrm>
            <a:off x="685800" y="2699837"/>
            <a:ext cx="304800" cy="304800"/>
            <a:chOff x="0" y="0"/>
            <a:chExt cx="738866" cy="738866"/>
          </a:xfrm>
        </p:grpSpPr>
        <p:sp>
          <p:nvSpPr>
            <p:cNvPr id="14" name="Freeform 14"/>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15" name="TextBox 15"/>
          <p:cNvSpPr txBox="1"/>
          <p:nvPr/>
        </p:nvSpPr>
        <p:spPr>
          <a:xfrm>
            <a:off x="1185090" y="2643477"/>
            <a:ext cx="6461396" cy="339837"/>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ea typeface="Montserrat"/>
                <a:cs typeface="Arial" panose="020B0604020202020204" pitchFamily="34" charset="0"/>
                <a:sym typeface="Montserrat"/>
              </a:rPr>
              <a:t>Verify covered services and benefits</a:t>
            </a:r>
          </a:p>
        </p:txBody>
      </p:sp>
      <p:grpSp>
        <p:nvGrpSpPr>
          <p:cNvPr id="16" name="Group 16"/>
          <p:cNvGrpSpPr/>
          <p:nvPr/>
        </p:nvGrpSpPr>
        <p:grpSpPr>
          <a:xfrm>
            <a:off x="685800" y="3519257"/>
            <a:ext cx="304800" cy="304800"/>
            <a:chOff x="0" y="0"/>
            <a:chExt cx="738866" cy="738866"/>
          </a:xfrm>
        </p:grpSpPr>
        <p:sp>
          <p:nvSpPr>
            <p:cNvPr id="17" name="Freeform 17"/>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18" name="TextBox 18"/>
          <p:cNvSpPr txBox="1"/>
          <p:nvPr/>
        </p:nvSpPr>
        <p:spPr>
          <a:xfrm>
            <a:off x="1185090" y="4718048"/>
            <a:ext cx="6461396" cy="339837"/>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cs typeface="Arial" panose="020B0604020202020204" pitchFamily="34" charset="0"/>
                <a:sym typeface="Montserrat"/>
              </a:rPr>
              <a:t>Replace lost ID cards</a:t>
            </a:r>
          </a:p>
        </p:txBody>
      </p:sp>
      <p:grpSp>
        <p:nvGrpSpPr>
          <p:cNvPr id="19" name="Group 19"/>
          <p:cNvGrpSpPr/>
          <p:nvPr/>
        </p:nvGrpSpPr>
        <p:grpSpPr>
          <a:xfrm>
            <a:off x="685800" y="3120018"/>
            <a:ext cx="304800" cy="304800"/>
            <a:chOff x="0" y="0"/>
            <a:chExt cx="738866" cy="738866"/>
          </a:xfrm>
        </p:grpSpPr>
        <p:sp>
          <p:nvSpPr>
            <p:cNvPr id="20" name="Freeform 20"/>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21" name="TextBox 21"/>
          <p:cNvSpPr txBox="1"/>
          <p:nvPr/>
        </p:nvSpPr>
        <p:spPr>
          <a:xfrm>
            <a:off x="1185090" y="3065864"/>
            <a:ext cx="6461396" cy="338041"/>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cs typeface="Arial" panose="020B0604020202020204" pitchFamily="34" charset="0"/>
                <a:sym typeface="Montserrat"/>
              </a:rPr>
              <a:t>Find network providers</a:t>
            </a:r>
            <a:endParaRPr lang="en-US">
              <a:solidFill>
                <a:srgbClr val="000000"/>
              </a:solidFill>
              <a:latin typeface="Arial" panose="020B0604020202020204" pitchFamily="34" charset="0"/>
              <a:cs typeface="Arial" panose="020B0604020202020204" pitchFamily="34" charset="0"/>
            </a:endParaRPr>
          </a:p>
        </p:txBody>
      </p:sp>
      <p:grpSp>
        <p:nvGrpSpPr>
          <p:cNvPr id="22" name="Group 22"/>
          <p:cNvGrpSpPr/>
          <p:nvPr/>
        </p:nvGrpSpPr>
        <p:grpSpPr>
          <a:xfrm>
            <a:off x="685800" y="3941645"/>
            <a:ext cx="304800" cy="304800"/>
            <a:chOff x="0" y="0"/>
            <a:chExt cx="738866" cy="738866"/>
          </a:xfrm>
        </p:grpSpPr>
        <p:sp>
          <p:nvSpPr>
            <p:cNvPr id="23" name="Freeform 23"/>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24" name="TextBox 24"/>
          <p:cNvSpPr txBox="1"/>
          <p:nvPr/>
        </p:nvSpPr>
        <p:spPr>
          <a:xfrm>
            <a:off x="1185090" y="3894164"/>
            <a:ext cx="6461396" cy="339837"/>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cs typeface="Arial" panose="020B0604020202020204" pitchFamily="34" charset="0"/>
                <a:sym typeface="Montserrat"/>
              </a:rPr>
              <a:t>Connect you with community-based resources </a:t>
            </a:r>
          </a:p>
        </p:txBody>
      </p:sp>
      <p:sp>
        <p:nvSpPr>
          <p:cNvPr id="25" name="Freeform 25"/>
          <p:cNvSpPr>
            <a:spLocks noGrp="1" noRot="1" noMove="1" noResize="1" noEditPoints="1" noAdjustHandles="1" noChangeArrowheads="1" noChangeShapeType="1"/>
          </p:cNvSpPr>
          <p:nvPr/>
        </p:nvSpPr>
        <p:spPr>
          <a:xfrm>
            <a:off x="10646978" y="6381135"/>
            <a:ext cx="1545022" cy="476865"/>
          </a:xfrm>
          <a:custGeom>
            <a:avLst/>
            <a:gdLst/>
            <a:ahLst/>
            <a:cxnLst/>
            <a:rect l="l" t="t" r="r" b="b"/>
            <a:pathLst>
              <a:path w="2317533" h="715297">
                <a:moveTo>
                  <a:pt x="0" y="0"/>
                </a:moveTo>
                <a:lnTo>
                  <a:pt x="2317533" y="0"/>
                </a:lnTo>
                <a:lnTo>
                  <a:pt x="2317533" y="715298"/>
                </a:lnTo>
                <a:lnTo>
                  <a:pt x="0" y="715298"/>
                </a:lnTo>
                <a:lnTo>
                  <a:pt x="0" y="0"/>
                </a:lnTo>
                <a:close/>
              </a:path>
            </a:pathLst>
          </a:custGeom>
          <a:blipFill>
            <a:blip r:embed="rId7"/>
            <a:stretch>
              <a:fillRect t="10129" b="-128"/>
            </a:stretch>
          </a:blipFill>
        </p:spPr>
        <p:txBody>
          <a:bodyPr/>
          <a:lstStyle/>
          <a:p>
            <a:endParaRPr lang="en-US" sz="1200">
              <a:latin typeface="Arial" panose="020B0604020202020204" pitchFamily="34" charset="0"/>
            </a:endParaRPr>
          </a:p>
        </p:txBody>
      </p:sp>
      <p:grpSp>
        <p:nvGrpSpPr>
          <p:cNvPr id="27" name="Group 27"/>
          <p:cNvGrpSpPr/>
          <p:nvPr/>
        </p:nvGrpSpPr>
        <p:grpSpPr>
          <a:xfrm>
            <a:off x="681038" y="2445711"/>
            <a:ext cx="7103381" cy="9525"/>
            <a:chOff x="0" y="0"/>
            <a:chExt cx="14206762" cy="19050"/>
          </a:xfrm>
        </p:grpSpPr>
        <p:sp>
          <p:nvSpPr>
            <p:cNvPr id="28" name="Freeform 28"/>
            <p:cNvSpPr/>
            <p:nvPr/>
          </p:nvSpPr>
          <p:spPr>
            <a:xfrm>
              <a:off x="0" y="0"/>
              <a:ext cx="14206728" cy="19050"/>
            </a:xfrm>
            <a:custGeom>
              <a:avLst/>
              <a:gdLst/>
              <a:ahLst/>
              <a:cxnLst/>
              <a:rect l="l" t="t" r="r" b="b"/>
              <a:pathLst>
                <a:path w="14206728" h="19050">
                  <a:moveTo>
                    <a:pt x="14197203" y="19050"/>
                  </a:moveTo>
                  <a:lnTo>
                    <a:pt x="9525" y="19050"/>
                  </a:lnTo>
                  <a:cubicBezTo>
                    <a:pt x="4318" y="19050"/>
                    <a:pt x="0" y="14732"/>
                    <a:pt x="0" y="9525"/>
                  </a:cubicBezTo>
                  <a:cubicBezTo>
                    <a:pt x="0" y="4318"/>
                    <a:pt x="4318" y="0"/>
                    <a:pt x="9525" y="0"/>
                  </a:cubicBezTo>
                  <a:lnTo>
                    <a:pt x="14197203" y="0"/>
                  </a:lnTo>
                  <a:cubicBezTo>
                    <a:pt x="14202411" y="0"/>
                    <a:pt x="14206728" y="4318"/>
                    <a:pt x="14206728" y="9525"/>
                  </a:cubicBezTo>
                  <a:cubicBezTo>
                    <a:pt x="14206728" y="14732"/>
                    <a:pt x="14202411" y="19050"/>
                    <a:pt x="14197203" y="19050"/>
                  </a:cubicBezTo>
                  <a:close/>
                </a:path>
              </a:pathLst>
            </a:custGeom>
            <a:solidFill>
              <a:srgbClr val="BFBFBF"/>
            </a:solidFill>
          </p:spPr>
          <p:txBody>
            <a:bodyPr/>
            <a:lstStyle/>
            <a:p>
              <a:endParaRPr lang="en-US" sz="1200">
                <a:latin typeface="Arial" panose="020B0604020202020204" pitchFamily="34" charset="0"/>
              </a:endParaRPr>
            </a:p>
          </p:txBody>
        </p:sp>
      </p:grpSp>
      <p:sp>
        <p:nvSpPr>
          <p:cNvPr id="3" name="Slide Number Placeholder 6">
            <a:extLst>
              <a:ext uri="{FF2B5EF4-FFF2-40B4-BE49-F238E27FC236}">
                <a16:creationId xmlns:a16="http://schemas.microsoft.com/office/drawing/2014/main" id="{E37C3EE6-A13B-5332-4069-3E9E581AB50E}"/>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19</a:t>
            </a:fld>
            <a:endParaRPr lang="en-US" sz="1400">
              <a:solidFill>
                <a:schemeClr val="bg1"/>
              </a:solidFill>
              <a:latin typeface="Arial" panose="020B0604020202020204" pitchFamily="34" charset="0"/>
            </a:endParaRPr>
          </a:p>
        </p:txBody>
      </p:sp>
      <p:grpSp>
        <p:nvGrpSpPr>
          <p:cNvPr id="9" name="Group 18">
            <a:extLst>
              <a:ext uri="{FF2B5EF4-FFF2-40B4-BE49-F238E27FC236}">
                <a16:creationId xmlns:a16="http://schemas.microsoft.com/office/drawing/2014/main" id="{1E2A434C-12C0-4D3D-A25B-7F73F9418F4E}"/>
              </a:ext>
            </a:extLst>
          </p:cNvPr>
          <p:cNvGrpSpPr/>
          <p:nvPr/>
        </p:nvGrpSpPr>
        <p:grpSpPr>
          <a:xfrm>
            <a:off x="685800" y="4759945"/>
            <a:ext cx="304800" cy="304800"/>
            <a:chOff x="0" y="0"/>
            <a:chExt cx="738866" cy="738866"/>
          </a:xfrm>
        </p:grpSpPr>
        <p:sp>
          <p:nvSpPr>
            <p:cNvPr id="26" name="Freeform 19">
              <a:extLst>
                <a:ext uri="{FF2B5EF4-FFF2-40B4-BE49-F238E27FC236}">
                  <a16:creationId xmlns:a16="http://schemas.microsoft.com/office/drawing/2014/main" id="{06921097-2C15-0737-E1F1-1D7A01480363}"/>
                </a:ext>
              </a:extLst>
            </p:cNvPr>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31" name="TextBox 20">
            <a:extLst>
              <a:ext uri="{FF2B5EF4-FFF2-40B4-BE49-F238E27FC236}">
                <a16:creationId xmlns:a16="http://schemas.microsoft.com/office/drawing/2014/main" id="{6A5BB533-1AA7-893C-EBD5-1C05ADA011C2}"/>
              </a:ext>
            </a:extLst>
          </p:cNvPr>
          <p:cNvSpPr txBox="1"/>
          <p:nvPr/>
        </p:nvSpPr>
        <p:spPr>
          <a:xfrm>
            <a:off x="1185090" y="3483746"/>
            <a:ext cx="6461396" cy="339837"/>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cs typeface="Arial" panose="020B0604020202020204" pitchFamily="34" charset="0"/>
                <a:sym typeface="Montserrat"/>
              </a:rPr>
              <a:t>Help with managing a health condition</a:t>
            </a:r>
          </a:p>
        </p:txBody>
      </p:sp>
      <p:grpSp>
        <p:nvGrpSpPr>
          <p:cNvPr id="33" name="Group 21">
            <a:extLst>
              <a:ext uri="{FF2B5EF4-FFF2-40B4-BE49-F238E27FC236}">
                <a16:creationId xmlns:a16="http://schemas.microsoft.com/office/drawing/2014/main" id="{D1BA2B29-22D6-3CC2-5128-243FE1FBFA27}"/>
              </a:ext>
            </a:extLst>
          </p:cNvPr>
          <p:cNvGrpSpPr/>
          <p:nvPr/>
        </p:nvGrpSpPr>
        <p:grpSpPr>
          <a:xfrm>
            <a:off x="685800" y="4362312"/>
            <a:ext cx="304800" cy="304800"/>
            <a:chOff x="0" y="0"/>
            <a:chExt cx="738866" cy="738866"/>
          </a:xfrm>
        </p:grpSpPr>
        <p:sp>
          <p:nvSpPr>
            <p:cNvPr id="34" name="Freeform 22">
              <a:extLst>
                <a:ext uri="{FF2B5EF4-FFF2-40B4-BE49-F238E27FC236}">
                  <a16:creationId xmlns:a16="http://schemas.microsoft.com/office/drawing/2014/main" id="{B8AE4D7B-7021-F66D-17E2-25D75219521E}"/>
                </a:ext>
              </a:extLst>
            </p:cNvPr>
            <p:cNvSpPr/>
            <p:nvPr/>
          </p:nvSpPr>
          <p:spPr>
            <a:xfrm>
              <a:off x="0" y="0"/>
              <a:ext cx="738886" cy="738886"/>
            </a:xfrm>
            <a:custGeom>
              <a:avLst/>
              <a:gdLst/>
              <a:ahLst/>
              <a:cxnLst/>
              <a:rect l="l" t="t" r="r" b="b"/>
              <a:pathLst>
                <a:path w="738886" h="738886">
                  <a:moveTo>
                    <a:pt x="0" y="0"/>
                  </a:moveTo>
                  <a:lnTo>
                    <a:pt x="738886" y="0"/>
                  </a:lnTo>
                  <a:lnTo>
                    <a:pt x="738886" y="738886"/>
                  </a:lnTo>
                  <a:lnTo>
                    <a:pt x="0" y="738886"/>
                  </a:lnTo>
                  <a:lnTo>
                    <a:pt x="0" y="0"/>
                  </a:lnTo>
                  <a:close/>
                </a:path>
              </a:pathLst>
            </a:custGeom>
            <a:blipFill>
              <a:blip r:embed="rId6"/>
              <a:stretch>
                <a:fillRect r="2" b="2"/>
              </a:stretch>
            </a:blipFill>
          </p:spPr>
          <p:txBody>
            <a:bodyPr/>
            <a:lstStyle/>
            <a:p>
              <a:endParaRPr lang="en-US" sz="1200">
                <a:latin typeface="Arial" panose="020B0604020202020204" pitchFamily="34" charset="0"/>
              </a:endParaRPr>
            </a:p>
          </p:txBody>
        </p:sp>
      </p:grpSp>
      <p:sp>
        <p:nvSpPr>
          <p:cNvPr id="35" name="TextBox 23">
            <a:extLst>
              <a:ext uri="{FF2B5EF4-FFF2-40B4-BE49-F238E27FC236}">
                <a16:creationId xmlns:a16="http://schemas.microsoft.com/office/drawing/2014/main" id="{A6CA8D6F-79E9-1918-C80E-73ED8AA25517}"/>
              </a:ext>
            </a:extLst>
          </p:cNvPr>
          <p:cNvSpPr txBox="1"/>
          <p:nvPr/>
        </p:nvSpPr>
        <p:spPr>
          <a:xfrm>
            <a:off x="1185090" y="4314831"/>
            <a:ext cx="6461396" cy="339837"/>
          </a:xfrm>
          <a:prstGeom prst="rect">
            <a:avLst/>
          </a:prstGeom>
        </p:spPr>
        <p:txBody>
          <a:bodyPr lIns="0" tIns="0" rIns="0" bIns="0" rtlCol="0" anchor="t">
            <a:spAutoFit/>
          </a:bodyPr>
          <a:lstStyle/>
          <a:p>
            <a:pPr>
              <a:lnSpc>
                <a:spcPts val="2880"/>
              </a:lnSpc>
            </a:pPr>
            <a:r>
              <a:rPr lang="en-US">
                <a:solidFill>
                  <a:srgbClr val="000000"/>
                </a:solidFill>
                <a:latin typeface="Arial" panose="020B0604020202020204" pitchFamily="34" charset="0"/>
                <a:cs typeface="Arial" panose="020B0604020202020204" pitchFamily="34" charset="0"/>
                <a:sym typeface="Montserrat"/>
              </a:rPr>
              <a:t>Answer claims and billing questions</a:t>
            </a:r>
          </a:p>
        </p:txBody>
      </p:sp>
      <p:pic>
        <p:nvPicPr>
          <p:cNvPr id="29" name="Picture 28" descr="A white circle with green and yellow text&#10;&#10;AI-generated content may be incorrect.">
            <a:extLst>
              <a:ext uri="{FF2B5EF4-FFF2-40B4-BE49-F238E27FC236}">
                <a16:creationId xmlns:a16="http://schemas.microsoft.com/office/drawing/2014/main" id="{EA05D811-0F99-61E1-1B26-4AFBA1B146DD}"/>
              </a:ext>
            </a:extLst>
          </p:cNvPr>
          <p:cNvPicPr>
            <a:picLocks noChangeAspect="1"/>
          </p:cNvPicPr>
          <p:nvPr/>
        </p:nvPicPr>
        <p:blipFill>
          <a:blip r:embed="rId8"/>
          <a:stretch>
            <a:fillRect/>
          </a:stretch>
        </p:blipFill>
        <p:spPr>
          <a:xfrm>
            <a:off x="9065876" y="2096270"/>
            <a:ext cx="2634673" cy="2550007"/>
          </a:xfrm>
          <a:prstGeom prst="rect">
            <a:avLst/>
          </a:prstGeom>
        </p:spPr>
      </p:pic>
    </p:spTree>
    <p:extLst>
      <p:ext uri="{BB962C8B-B14F-4D97-AF65-F5344CB8AC3E}">
        <p14:creationId xmlns:p14="http://schemas.microsoft.com/office/powerpoint/2010/main" val="366055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AE322-348E-0107-D090-5943DFE4F556}"/>
            </a:ext>
          </a:extLst>
        </p:cNvPr>
        <p:cNvGrpSpPr/>
        <p:nvPr/>
      </p:nvGrpSpPr>
      <p:grpSpPr>
        <a:xfrm>
          <a:off x="0" y="0"/>
          <a:ext cx="0" cy="0"/>
          <a:chOff x="0" y="0"/>
          <a:chExt cx="0" cy="0"/>
        </a:xfrm>
      </p:grpSpPr>
      <p:pic>
        <p:nvPicPr>
          <p:cNvPr id="5" name="Picture Placeholder 9" descr="Father playing with child">
            <a:extLst>
              <a:ext uri="{FF2B5EF4-FFF2-40B4-BE49-F238E27FC236}">
                <a16:creationId xmlns:a16="http://schemas.microsoft.com/office/drawing/2014/main" id="{752F483C-9FEE-9AD5-E79A-CCD6A8DDA0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8939"/>
          <a:stretch/>
        </p:blipFill>
        <p:spPr>
          <a:xfrm>
            <a:off x="1" y="1194453"/>
            <a:ext cx="4441792" cy="5653087"/>
          </a:xfrm>
          <a:prstGeom prst="rect">
            <a:avLst/>
          </a:prstGeom>
        </p:spPr>
      </p:pic>
      <p:pic>
        <p:nvPicPr>
          <p:cNvPr id="3" name="Picture 2" descr="A blue screen with a red light&#10;&#10;Description automatically generated">
            <a:extLst>
              <a:ext uri="{FF2B5EF4-FFF2-40B4-BE49-F238E27FC236}">
                <a16:creationId xmlns:a16="http://schemas.microsoft.com/office/drawing/2014/main" id="{243F0FEA-5ECA-3535-04DE-0CCF64F10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1" name="Title 2">
            <a:extLst>
              <a:ext uri="{FF2B5EF4-FFF2-40B4-BE49-F238E27FC236}">
                <a16:creationId xmlns:a16="http://schemas.microsoft.com/office/drawing/2014/main" id="{FFB9F2B8-F2D4-C82E-960D-FF0C6DE71A68}"/>
              </a:ext>
            </a:extLst>
          </p:cNvPr>
          <p:cNvSpPr>
            <a:spLocks noGrp="1"/>
          </p:cNvSpPr>
          <p:nvPr>
            <p:ph type="title"/>
          </p:nvPr>
        </p:nvSpPr>
        <p:spPr/>
        <p:txBody>
          <a:bodyPr lIns="0"/>
          <a:lstStyle/>
          <a:p>
            <a:r>
              <a:rPr lang="en-US" dirty="0"/>
              <a:t>Why Is Open Enrollment Important?</a:t>
            </a:r>
          </a:p>
        </p:txBody>
      </p:sp>
      <p:sp>
        <p:nvSpPr>
          <p:cNvPr id="6" name="Text Placeholder 20">
            <a:extLst>
              <a:ext uri="{FF2B5EF4-FFF2-40B4-BE49-F238E27FC236}">
                <a16:creationId xmlns:a16="http://schemas.microsoft.com/office/drawing/2014/main" id="{AF17DCC0-4629-00DE-3744-11D0C744D539}"/>
              </a:ext>
            </a:extLst>
          </p:cNvPr>
          <p:cNvSpPr txBox="1">
            <a:spLocks/>
          </p:cNvSpPr>
          <p:nvPr/>
        </p:nvSpPr>
        <p:spPr>
          <a:xfrm>
            <a:off x="5039193" y="2676574"/>
            <a:ext cx="6807063" cy="2936188"/>
          </a:xfrm>
          <a:prstGeom prst="rect">
            <a:avLst/>
          </a:prstGeom>
        </p:spPr>
        <p:txBody>
          <a:bodyPr wrap="square" l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DD1A24"/>
              </a:buClr>
              <a:buNone/>
            </a:pPr>
            <a:r>
              <a:rPr lang="en-US" sz="2400" b="1" spc="-50" dirty="0">
                <a:solidFill>
                  <a:srgbClr val="003276"/>
                </a:solidFill>
                <a:latin typeface="Arial" panose="020B0604020202020204" pitchFamily="34" charset="0"/>
                <a:cs typeface="Arial" panose="020B0604020202020204" pitchFamily="34" charset="0"/>
              </a:rPr>
              <a:t>Allows you time to ask</a:t>
            </a:r>
          </a:p>
          <a:p>
            <a:pPr marL="514350" lvl="1" indent="0">
              <a:spcAft>
                <a:spcPts val="2400"/>
              </a:spcAft>
              <a:buClr>
                <a:srgbClr val="DD1A24"/>
              </a:buClr>
              <a:buNone/>
            </a:pPr>
            <a:r>
              <a:rPr lang="en-US" sz="2000" spc="-50" dirty="0">
                <a:latin typeface="Arial" panose="020B0604020202020204" pitchFamily="34" charset="0"/>
                <a:cs typeface="Arial" panose="020B0604020202020204" pitchFamily="34" charset="0"/>
              </a:rPr>
              <a:t>Does my coverage still meet my needs?</a:t>
            </a:r>
          </a:p>
          <a:p>
            <a:pPr marL="0" indent="0">
              <a:spcAft>
                <a:spcPts val="1200"/>
              </a:spcAft>
              <a:buClr>
                <a:srgbClr val="DD1A24"/>
              </a:buClr>
              <a:buNone/>
            </a:pPr>
            <a:r>
              <a:rPr lang="en-US" sz="2400" b="1" spc="-50" dirty="0">
                <a:solidFill>
                  <a:srgbClr val="003276"/>
                </a:solidFill>
                <a:latin typeface="Arial" panose="020B0604020202020204" pitchFamily="34" charset="0"/>
                <a:cs typeface="Arial" panose="020B0604020202020204" pitchFamily="34" charset="0"/>
              </a:rPr>
              <a:t>Time to check in on</a:t>
            </a:r>
          </a:p>
          <a:p>
            <a:pPr marL="514350" lvl="1" indent="0">
              <a:spcAft>
                <a:spcPts val="2400"/>
              </a:spcAft>
              <a:buClr>
                <a:srgbClr val="DD1A24"/>
              </a:buClr>
              <a:buNone/>
            </a:pPr>
            <a:r>
              <a:rPr lang="en-US" sz="2000" spc="-50" dirty="0">
                <a:latin typeface="Arial" panose="020B0604020202020204" pitchFamily="34" charset="0"/>
                <a:cs typeface="Arial" panose="020B0604020202020204" pitchFamily="34" charset="0"/>
              </a:rPr>
              <a:t>Employer-offered benefits</a:t>
            </a:r>
          </a:p>
          <a:p>
            <a:pPr marL="514350" lvl="1" indent="0">
              <a:spcAft>
                <a:spcPts val="2400"/>
              </a:spcAft>
              <a:buClr>
                <a:srgbClr val="DD1A24"/>
              </a:buClr>
              <a:buNone/>
            </a:pPr>
            <a:r>
              <a:rPr lang="en-US" sz="2000" spc="-50" dirty="0">
                <a:latin typeface="Arial" panose="020B0604020202020204" pitchFamily="34" charset="0"/>
                <a:cs typeface="Arial" panose="020B0604020202020204" pitchFamily="34" charset="0"/>
              </a:rPr>
              <a:t>Financial well-being</a:t>
            </a:r>
          </a:p>
        </p:txBody>
      </p:sp>
      <p:sp>
        <p:nvSpPr>
          <p:cNvPr id="7" name="Freeform 22">
            <a:extLst>
              <a:ext uri="{FF2B5EF4-FFF2-40B4-BE49-F238E27FC236}">
                <a16:creationId xmlns:a16="http://schemas.microsoft.com/office/drawing/2014/main" id="{CEB5F57E-6ADD-60D0-D052-805C8FA87003}"/>
              </a:ext>
            </a:extLst>
          </p:cNvPr>
          <p:cNvSpPr/>
          <p:nvPr/>
        </p:nvSpPr>
        <p:spPr>
          <a:xfrm>
            <a:off x="5055971" y="3274003"/>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10" name="Freeform 22">
            <a:extLst>
              <a:ext uri="{FF2B5EF4-FFF2-40B4-BE49-F238E27FC236}">
                <a16:creationId xmlns:a16="http://schemas.microsoft.com/office/drawing/2014/main" id="{697DC9C1-8F02-FE1F-A650-BB4C270CABD9}"/>
              </a:ext>
            </a:extLst>
          </p:cNvPr>
          <p:cNvSpPr/>
          <p:nvPr/>
        </p:nvSpPr>
        <p:spPr>
          <a:xfrm>
            <a:off x="5055971" y="4554914"/>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4" name="Freeform 22">
            <a:extLst>
              <a:ext uri="{FF2B5EF4-FFF2-40B4-BE49-F238E27FC236}">
                <a16:creationId xmlns:a16="http://schemas.microsoft.com/office/drawing/2014/main" id="{2272CC07-95BB-A7E9-FF58-69280D071E65}"/>
              </a:ext>
            </a:extLst>
          </p:cNvPr>
          <p:cNvSpPr/>
          <p:nvPr/>
        </p:nvSpPr>
        <p:spPr>
          <a:xfrm>
            <a:off x="5055971" y="5196439"/>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5515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EDD03203-8F4E-8C9E-5C46-D1274C97E842}"/>
              </a:ext>
            </a:extLst>
          </p:cNvPr>
          <p:cNvSpPr>
            <a:spLocks noGrp="1"/>
          </p:cNvSpPr>
          <p:nvPr>
            <p:ph type="title"/>
          </p:nvPr>
        </p:nvSpPr>
        <p:spPr/>
        <p:txBody>
          <a:bodyPr lIns="0"/>
          <a:lstStyle/>
          <a:p>
            <a:r>
              <a:rPr lang="en-US"/>
              <a:t>Locating Network Providers </a:t>
            </a:r>
          </a:p>
        </p:txBody>
      </p:sp>
      <p:sp>
        <p:nvSpPr>
          <p:cNvPr id="8" name="Oval 7">
            <a:extLst>
              <a:ext uri="{FF2B5EF4-FFF2-40B4-BE49-F238E27FC236}">
                <a16:creationId xmlns:a16="http://schemas.microsoft.com/office/drawing/2014/main" id="{D28B5727-F0F9-9960-FD78-6306A762D08B}"/>
              </a:ext>
            </a:extLst>
          </p:cNvPr>
          <p:cNvSpPr/>
          <p:nvPr/>
        </p:nvSpPr>
        <p:spPr>
          <a:xfrm>
            <a:off x="1421270" y="2426512"/>
            <a:ext cx="1097280" cy="1097280"/>
          </a:xfrm>
          <a:prstGeom prst="ellipse">
            <a:avLst/>
          </a:prstGeom>
          <a:solidFill>
            <a:srgbClr val="DD1A2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FFFFFF"/>
              </a:solidFill>
              <a:effectLst/>
              <a:uLnTx/>
              <a:uFillTx/>
              <a:latin typeface="Arial" panose="020B0604020202020204" pitchFamily="34" charset="0"/>
            </a:endParaRPr>
          </a:p>
        </p:txBody>
      </p:sp>
      <p:sp>
        <p:nvSpPr>
          <p:cNvPr id="9" name="Text Placeholder 4">
            <a:extLst>
              <a:ext uri="{FF2B5EF4-FFF2-40B4-BE49-F238E27FC236}">
                <a16:creationId xmlns:a16="http://schemas.microsoft.com/office/drawing/2014/main" id="{9DFA7BA8-B32B-6537-E792-D320B0F69598}"/>
              </a:ext>
            </a:extLst>
          </p:cNvPr>
          <p:cNvSpPr>
            <a:spLocks noGrp="1"/>
          </p:cNvSpPr>
          <p:nvPr>
            <p:ph type="body" sz="quarter" idx="13"/>
          </p:nvPr>
        </p:nvSpPr>
        <p:spPr>
          <a:xfrm>
            <a:off x="0" y="3711223"/>
            <a:ext cx="3939821" cy="1209248"/>
          </a:xfrm>
        </p:spPr>
        <p:txBody>
          <a:bodyPr/>
          <a:lstStyle/>
          <a:p>
            <a:r>
              <a:rPr lang="en-US" sz="2800"/>
              <a:t>Take these steps</a:t>
            </a:r>
          </a:p>
          <a:p>
            <a:endParaRPr lang="en-US"/>
          </a:p>
        </p:txBody>
      </p:sp>
      <p:pic>
        <p:nvPicPr>
          <p:cNvPr id="3" name="Graphic 2">
            <a:extLst>
              <a:ext uri="{FF2B5EF4-FFF2-40B4-BE49-F238E27FC236}">
                <a16:creationId xmlns:a16="http://schemas.microsoft.com/office/drawing/2014/main" id="{38B557F3-1424-5ECA-1FC4-F4574BDCC71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37123" y="2643286"/>
            <a:ext cx="665574" cy="665574"/>
          </a:xfrm>
          <a:prstGeom prst="rect">
            <a:avLst/>
          </a:prstGeom>
        </p:spPr>
      </p:pic>
      <p:sp>
        <p:nvSpPr>
          <p:cNvPr id="4" name="Text Placeholder 20">
            <a:extLst>
              <a:ext uri="{FF2B5EF4-FFF2-40B4-BE49-F238E27FC236}">
                <a16:creationId xmlns:a16="http://schemas.microsoft.com/office/drawing/2014/main" id="{A3889351-D855-A5FE-D241-C6F9FF851408}"/>
              </a:ext>
            </a:extLst>
          </p:cNvPr>
          <p:cNvSpPr txBox="1">
            <a:spLocks/>
          </p:cNvSpPr>
          <p:nvPr/>
        </p:nvSpPr>
        <p:spPr>
          <a:xfrm>
            <a:off x="5039193" y="1912069"/>
            <a:ext cx="6707329" cy="4062651"/>
          </a:xfrm>
          <a:prstGeom prst="rect">
            <a:avLst/>
          </a:prstGeom>
        </p:spPr>
        <p:txBody>
          <a:bodyPr wrap="square" lIns="0" tIns="45720" rIns="91440" bIns="45720" anchor="t">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Clr>
                <a:srgbClr val="DD1A24"/>
              </a:buClr>
              <a:buNone/>
            </a:pPr>
            <a:r>
              <a:rPr lang="en-US" sz="2400" b="1" spc="-50">
                <a:solidFill>
                  <a:srgbClr val="003276"/>
                </a:solidFill>
                <a:latin typeface="Arial" panose="020B0604020202020204" pitchFamily="34" charset="0"/>
              </a:rPr>
              <a:t>Log in to myqhealthpcusa.org and </a:t>
            </a:r>
            <a:br>
              <a:rPr lang="en-US" sz="2400" b="1" spc="-50">
                <a:solidFill>
                  <a:srgbClr val="003276"/>
                </a:solidFill>
                <a:latin typeface="Arial" panose="020B0604020202020204" pitchFamily="34" charset="0"/>
              </a:rPr>
            </a:br>
            <a:r>
              <a:rPr lang="en-US" sz="2400" b="1" spc="-50">
                <a:solidFill>
                  <a:srgbClr val="003276"/>
                </a:solidFill>
                <a:latin typeface="Arial" panose="020B0604020202020204" pitchFamily="34" charset="0"/>
              </a:rPr>
              <a:t>use the Care Finder tool to find network doctors near you.</a:t>
            </a:r>
          </a:p>
          <a:p>
            <a:pPr marL="514350" lvl="1" indent="0">
              <a:spcAft>
                <a:spcPts val="2400"/>
              </a:spcAft>
              <a:buClr>
                <a:srgbClr val="DD1A24"/>
              </a:buClr>
              <a:buNone/>
            </a:pPr>
            <a:r>
              <a:rPr lang="en-US" sz="2000" spc="-50">
                <a:latin typeface="Arial" panose="020B0604020202020204" pitchFamily="34" charset="0"/>
              </a:rPr>
              <a:t>Determine which doctors are in network.</a:t>
            </a:r>
          </a:p>
          <a:p>
            <a:pPr marL="514350" lvl="1" indent="0">
              <a:spcAft>
                <a:spcPts val="2400"/>
              </a:spcAft>
              <a:buClr>
                <a:srgbClr val="DD1A24"/>
              </a:buClr>
              <a:buNone/>
            </a:pPr>
            <a:r>
              <a:rPr lang="en-US" sz="2000" spc="-50">
                <a:latin typeface="Arial" panose="020B0604020202020204" pitchFamily="34" charset="0"/>
              </a:rPr>
              <a:t>Find a doctor with expertise that meets your </a:t>
            </a:r>
            <a:br>
              <a:rPr lang="en-US" sz="2000" spc="-50">
                <a:latin typeface="Arial" panose="020B0604020202020204" pitchFamily="34" charset="0"/>
              </a:rPr>
            </a:br>
            <a:r>
              <a:rPr lang="en-US" sz="2000" spc="-50">
                <a:latin typeface="Arial" panose="020B0604020202020204" pitchFamily="34" charset="0"/>
              </a:rPr>
              <a:t>healthcare needs.</a:t>
            </a:r>
          </a:p>
          <a:p>
            <a:pPr marL="514350" lvl="1" indent="0">
              <a:spcAft>
                <a:spcPts val="2400"/>
              </a:spcAft>
              <a:buClr>
                <a:srgbClr val="DD1A24"/>
              </a:buClr>
              <a:buNone/>
            </a:pPr>
            <a:r>
              <a:rPr lang="en-US" sz="2000" spc="-50">
                <a:latin typeface="Arial" panose="020B0604020202020204" pitchFamily="34" charset="0"/>
              </a:rPr>
              <a:t>Confirm that the doctor is accepting new patients.</a:t>
            </a:r>
          </a:p>
          <a:p>
            <a:pPr marL="514350" lvl="1" indent="0">
              <a:spcAft>
                <a:spcPts val="2400"/>
              </a:spcAft>
              <a:buClr>
                <a:srgbClr val="DD1A24"/>
              </a:buClr>
              <a:buNone/>
            </a:pPr>
            <a:r>
              <a:rPr lang="en-US" sz="2000" spc="-50">
                <a:latin typeface="Arial" panose="020B0604020202020204" pitchFamily="34" charset="0"/>
              </a:rPr>
              <a:t>If not yet enrolled, call Quantum Health at 855-497-1237.</a:t>
            </a:r>
          </a:p>
        </p:txBody>
      </p:sp>
      <p:sp>
        <p:nvSpPr>
          <p:cNvPr id="5" name="Freeform 22">
            <a:extLst>
              <a:ext uri="{FF2B5EF4-FFF2-40B4-BE49-F238E27FC236}">
                <a16:creationId xmlns:a16="http://schemas.microsoft.com/office/drawing/2014/main" id="{6C82810C-CD4F-058E-6890-DBFAB4894DA2}"/>
              </a:ext>
            </a:extLst>
          </p:cNvPr>
          <p:cNvSpPr/>
          <p:nvPr/>
        </p:nvSpPr>
        <p:spPr>
          <a:xfrm>
            <a:off x="5055971" y="3244493"/>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6" name="Freeform 22">
            <a:extLst>
              <a:ext uri="{FF2B5EF4-FFF2-40B4-BE49-F238E27FC236}">
                <a16:creationId xmlns:a16="http://schemas.microsoft.com/office/drawing/2014/main" id="{D3D02F53-90B2-1BCD-D2C7-412BE87DCE5A}"/>
              </a:ext>
            </a:extLst>
          </p:cNvPr>
          <p:cNvSpPr/>
          <p:nvPr/>
        </p:nvSpPr>
        <p:spPr>
          <a:xfrm>
            <a:off x="5055971" y="3945693"/>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7" name="Freeform 22">
            <a:extLst>
              <a:ext uri="{FF2B5EF4-FFF2-40B4-BE49-F238E27FC236}">
                <a16:creationId xmlns:a16="http://schemas.microsoft.com/office/drawing/2014/main" id="{54435CAB-BC17-5D1D-6B89-C15861438973}"/>
              </a:ext>
            </a:extLst>
          </p:cNvPr>
          <p:cNvSpPr/>
          <p:nvPr/>
        </p:nvSpPr>
        <p:spPr>
          <a:xfrm>
            <a:off x="5055971" y="4874859"/>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10" name="Freeform 22">
            <a:extLst>
              <a:ext uri="{FF2B5EF4-FFF2-40B4-BE49-F238E27FC236}">
                <a16:creationId xmlns:a16="http://schemas.microsoft.com/office/drawing/2014/main" id="{110582CC-9FE4-D73B-C870-BD839E7EB4F3}"/>
              </a:ext>
            </a:extLst>
          </p:cNvPr>
          <p:cNvSpPr/>
          <p:nvPr/>
        </p:nvSpPr>
        <p:spPr>
          <a:xfrm>
            <a:off x="5055971" y="5545184"/>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17497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latin typeface="Arial" panose="020B0604020202020204" pitchFamily="34" charset="0"/>
            </a:endParaRPr>
          </a:p>
        </p:txBody>
      </p:sp>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grpSp>
        <p:nvGrpSpPr>
          <p:cNvPr id="4" name="Group 4"/>
          <p:cNvGrpSpPr>
            <a:grpSpLocks/>
          </p:cNvGrpSpPr>
          <p:nvPr/>
        </p:nvGrpSpPr>
        <p:grpSpPr>
          <a:xfrm>
            <a:off x="1" y="799703"/>
            <a:ext cx="12179300" cy="2598995"/>
            <a:chOff x="0" y="0"/>
            <a:chExt cx="24383996" cy="5197990"/>
          </a:xfrm>
        </p:grpSpPr>
        <p:sp>
          <p:nvSpPr>
            <p:cNvPr id="5" name="Freeform 5"/>
            <p:cNvSpPr>
              <a:spLocks/>
            </p:cNvSpPr>
            <p:nvPr/>
          </p:nvSpPr>
          <p:spPr>
            <a:xfrm>
              <a:off x="0" y="0"/>
              <a:ext cx="24384000" cy="5197983"/>
            </a:xfrm>
            <a:custGeom>
              <a:avLst/>
              <a:gdLst/>
              <a:ahLst/>
              <a:cxnLst/>
              <a:rect l="l" t="t" r="r" b="b"/>
              <a:pathLst>
                <a:path w="24384000" h="5197983">
                  <a:moveTo>
                    <a:pt x="0" y="0"/>
                  </a:moveTo>
                  <a:lnTo>
                    <a:pt x="24384000" y="0"/>
                  </a:lnTo>
                  <a:lnTo>
                    <a:pt x="24384000" y="5197983"/>
                  </a:lnTo>
                  <a:lnTo>
                    <a:pt x="0" y="5197983"/>
                  </a:lnTo>
                  <a:close/>
                </a:path>
              </a:pathLst>
            </a:custGeom>
            <a:solidFill>
              <a:srgbClr val="E6F6FA"/>
            </a:solidFill>
          </p:spPr>
          <p:txBody>
            <a:bodyPr/>
            <a:lstStyle/>
            <a:p>
              <a:endParaRPr lang="en-US" sz="1200">
                <a:latin typeface="Arial" panose="020B0604020202020204" pitchFamily="34" charset="0"/>
              </a:endParaRPr>
            </a:p>
          </p:txBody>
        </p:sp>
      </p:grpSp>
      <p:sp>
        <p:nvSpPr>
          <p:cNvPr id="6" name="Freeform 6" descr="A blue screen with a red light  Description automatically generated"/>
          <p:cNvSpPr>
            <a:spLocks noGrp="1" noRot="1" noMove="1" noResize="1" noEditPoints="1" noAdjustHandles="1" noChangeArrowheads="1" noChangeShapeType="1"/>
          </p:cNvSpPr>
          <p:nvPr/>
        </p:nvSpPr>
        <p:spPr>
          <a:xfrm>
            <a:off x="-1270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sp>
        <p:nvSpPr>
          <p:cNvPr id="7" name="TextBox 7"/>
          <p:cNvSpPr txBox="1"/>
          <p:nvPr/>
        </p:nvSpPr>
        <p:spPr bwMode="white">
          <a:xfrm>
            <a:off x="713232" y="411480"/>
            <a:ext cx="10820400" cy="415498"/>
          </a:xfrm>
          <a:prstGeom prst="rect">
            <a:avLst/>
          </a:prstGeom>
        </p:spPr>
        <p:txBody>
          <a:bodyPr lIns="0" tIns="0" rIns="0" bIns="0" rtlCol="0" anchor="t">
            <a:spAutoFit/>
          </a:bodyPr>
          <a:lstStyle/>
          <a:p>
            <a:pPr>
              <a:lnSpc>
                <a:spcPct val="90000"/>
              </a:lnSpc>
              <a:spcBef>
                <a:spcPct val="0"/>
              </a:spcBef>
            </a:pPr>
            <a:r>
              <a:rPr lang="en-US" sz="3000">
                <a:solidFill>
                  <a:schemeClr val="bg1"/>
                </a:solidFill>
                <a:latin typeface="Arial" panose="020B0604020202020204" pitchFamily="34" charset="0"/>
                <a:ea typeface="+mj-ea"/>
                <a:cs typeface="Arial"/>
                <a:sym typeface="Montserrat"/>
              </a:rPr>
              <a:t>Call to Health</a:t>
            </a:r>
          </a:p>
        </p:txBody>
      </p:sp>
      <p:sp>
        <p:nvSpPr>
          <p:cNvPr id="9" name="TextBox 9"/>
          <p:cNvSpPr txBox="1"/>
          <p:nvPr/>
        </p:nvSpPr>
        <p:spPr>
          <a:xfrm>
            <a:off x="685800" y="1649501"/>
            <a:ext cx="10916265" cy="1166986"/>
          </a:xfrm>
          <a:prstGeom prst="rect">
            <a:avLst/>
          </a:prstGeom>
        </p:spPr>
        <p:txBody>
          <a:bodyPr lIns="0" tIns="0" rIns="0" bIns="0" rtlCol="0" anchor="t">
            <a:spAutoFit/>
          </a:bodyPr>
          <a:lstStyle/>
          <a:p>
            <a:pPr algn="ctr">
              <a:lnSpc>
                <a:spcPct val="108000"/>
              </a:lnSpc>
            </a:pPr>
            <a:r>
              <a:rPr lang="en-US" sz="2400" b="1" spc="-29">
                <a:solidFill>
                  <a:srgbClr val="003276"/>
                </a:solidFill>
                <a:latin typeface="Arial" panose="020B0604020202020204" pitchFamily="34" charset="0"/>
                <a:ea typeface="Montserrat Bold"/>
                <a:cs typeface="Arial" panose="020B0604020202020204" pitchFamily="34" charset="0"/>
                <a:sym typeface="Montserrat Bold"/>
              </a:rPr>
              <a:t>Call to Health,</a:t>
            </a:r>
            <a:r>
              <a:rPr lang="en-US" sz="2400" b="1" spc="-29">
                <a:solidFill>
                  <a:srgbClr val="003276"/>
                </a:solidFill>
                <a:latin typeface="Arial" panose="020B0604020202020204" pitchFamily="34" charset="0"/>
                <a:ea typeface="Montserrat"/>
                <a:cs typeface="Arial" panose="020B0604020202020204" pitchFamily="34" charset="0"/>
                <a:sym typeface="Montserrat"/>
              </a:rPr>
              <a:t> the Board’s online well-being program, encourages participants to focus daily on four aspects of wholeness: spiritual, </a:t>
            </a:r>
            <a:br>
              <a:rPr lang="en-US" sz="2400" b="1" spc="-29">
                <a:solidFill>
                  <a:srgbClr val="003276"/>
                </a:solidFill>
                <a:latin typeface="Arial" panose="020B0604020202020204" pitchFamily="34" charset="0"/>
                <a:ea typeface="Montserrat"/>
                <a:cs typeface="Arial" panose="020B0604020202020204" pitchFamily="34" charset="0"/>
                <a:sym typeface="Montserrat"/>
              </a:rPr>
            </a:br>
            <a:r>
              <a:rPr lang="en-US" sz="2400" b="1" spc="-29">
                <a:solidFill>
                  <a:srgbClr val="003276"/>
                </a:solidFill>
                <a:latin typeface="Arial" panose="020B0604020202020204" pitchFamily="34" charset="0"/>
                <a:ea typeface="Montserrat"/>
                <a:cs typeface="Arial" panose="020B0604020202020204" pitchFamily="34" charset="0"/>
                <a:sym typeface="Montserrat"/>
              </a:rPr>
              <a:t>health, financial, and vocational.</a:t>
            </a:r>
          </a:p>
        </p:txBody>
      </p:sp>
      <p:sp>
        <p:nvSpPr>
          <p:cNvPr id="14" name="TextBox 14"/>
          <p:cNvSpPr txBox="1"/>
          <p:nvPr/>
        </p:nvSpPr>
        <p:spPr>
          <a:xfrm>
            <a:off x="1328420" y="3944622"/>
            <a:ext cx="4216724" cy="2631490"/>
          </a:xfrm>
          <a:prstGeom prst="rect">
            <a:avLst/>
          </a:prstGeom>
        </p:spPr>
        <p:txBody>
          <a:bodyPr lIns="0" tIns="0" rIns="0" bIns="0" rtlCol="0" anchor="t">
            <a:spAutoFit/>
          </a:bodyPr>
          <a:lstStyle/>
          <a:p>
            <a:pPr>
              <a:spcAft>
                <a:spcPts val="600"/>
              </a:spcAft>
            </a:pPr>
            <a:r>
              <a:rPr lang="en-US" sz="2400" b="1">
                <a:solidFill>
                  <a:srgbClr val="003276"/>
                </a:solidFill>
                <a:latin typeface="Arial" panose="020B0604020202020204" pitchFamily="34" charset="0"/>
                <a:ea typeface="Montserrat Bold"/>
                <a:cs typeface="Arial" panose="020B0604020202020204" pitchFamily="34" charset="0"/>
                <a:sym typeface="Montserrat Bold"/>
              </a:rPr>
              <a:t>Eligibility and participation:</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Medical Plan members and enrolled spouses </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Register through Call to Health website or app </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Complete activities to answer </a:t>
            </a:r>
            <a:br>
              <a:rPr lang="en-US" sz="2000">
                <a:latin typeface="Arial" panose="020B0604020202020204" pitchFamily="34" charset="0"/>
                <a:cs typeface="Arial"/>
                <a:sym typeface="Montserrat"/>
              </a:rPr>
            </a:br>
            <a:r>
              <a:rPr lang="en-US" sz="2000">
                <a:latin typeface="Arial" panose="020B0604020202020204" pitchFamily="34" charset="0"/>
                <a:cs typeface="Arial"/>
                <a:sym typeface="Montserrat"/>
              </a:rPr>
              <a:t>the call</a:t>
            </a:r>
          </a:p>
        </p:txBody>
      </p:sp>
      <p:sp>
        <p:nvSpPr>
          <p:cNvPr id="15" name="TextBox 15"/>
          <p:cNvSpPr txBox="1"/>
          <p:nvPr/>
        </p:nvSpPr>
        <p:spPr>
          <a:xfrm>
            <a:off x="6756400" y="3944622"/>
            <a:ext cx="4165600" cy="2015936"/>
          </a:xfrm>
          <a:prstGeom prst="rect">
            <a:avLst/>
          </a:prstGeom>
        </p:spPr>
        <p:txBody>
          <a:bodyPr wrap="square" lIns="0" tIns="0" rIns="0" bIns="0" rtlCol="0" anchor="t">
            <a:spAutoFit/>
          </a:bodyPr>
          <a:lstStyle/>
          <a:p>
            <a:pPr>
              <a:spcAft>
                <a:spcPts val="600"/>
              </a:spcAft>
            </a:pPr>
            <a:r>
              <a:rPr lang="en-US" sz="2400" b="1">
                <a:solidFill>
                  <a:srgbClr val="003276"/>
                </a:solidFill>
                <a:latin typeface="Arial" panose="020B0604020202020204" pitchFamily="34" charset="0"/>
                <a:ea typeface="Montserrat Bold"/>
                <a:cs typeface="Arial" panose="020B0604020202020204" pitchFamily="34" charset="0"/>
                <a:sym typeface="Montserrat Bold"/>
              </a:rPr>
              <a:t>Program features:</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High-level of personalization</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Employees can qualify for reduced deductibles</a:t>
            </a:r>
          </a:p>
          <a:p>
            <a:pPr marL="285750" lvl="1" indent="-285750" defTabSz="609630">
              <a:spcBef>
                <a:spcPct val="20000"/>
              </a:spcBef>
              <a:spcAft>
                <a:spcPts val="600"/>
              </a:spcAft>
              <a:buClr>
                <a:srgbClr val="DD1C25"/>
              </a:buClr>
              <a:buFont typeface="Arial" panose="020B0604020202020204" pitchFamily="34" charset="0"/>
              <a:buChar char="•"/>
            </a:pPr>
            <a:r>
              <a:rPr lang="en-US" sz="2000">
                <a:latin typeface="Arial" panose="020B0604020202020204" pitchFamily="34" charset="0"/>
                <a:cs typeface="Arial"/>
                <a:sym typeface="Montserrat"/>
              </a:rPr>
              <a:t>Spouses can earn a gift card</a:t>
            </a:r>
          </a:p>
        </p:txBody>
      </p:sp>
      <p:sp>
        <p:nvSpPr>
          <p:cNvPr id="16" name="AutoShape 16"/>
          <p:cNvSpPr/>
          <p:nvPr/>
        </p:nvSpPr>
        <p:spPr>
          <a:xfrm rot="5385566">
            <a:off x="4630917" y="5330674"/>
            <a:ext cx="2767254" cy="0"/>
          </a:xfrm>
          <a:prstGeom prst="line">
            <a:avLst/>
          </a:prstGeom>
          <a:ln w="9525" cap="rnd">
            <a:solidFill>
              <a:srgbClr val="BFBFBF"/>
            </a:solidFill>
            <a:prstDash val="solid"/>
            <a:headEnd type="none" w="sm" len="sm"/>
            <a:tailEnd type="none" w="sm" len="sm"/>
          </a:ln>
        </p:spPr>
        <p:txBody>
          <a:bodyPr/>
          <a:lstStyle/>
          <a:p>
            <a:endParaRPr lang="en-US" sz="1200">
              <a:latin typeface="Arial" panose="020B0604020202020204" pitchFamily="34" charset="0"/>
            </a:endParaRPr>
          </a:p>
        </p:txBody>
      </p:sp>
      <p:sp>
        <p:nvSpPr>
          <p:cNvPr id="17" name="Slide Number Placeholder 6">
            <a:extLst>
              <a:ext uri="{FF2B5EF4-FFF2-40B4-BE49-F238E27FC236}">
                <a16:creationId xmlns:a16="http://schemas.microsoft.com/office/drawing/2014/main" id="{CB962071-2B3E-DA42-DC07-FE8C089657FF}"/>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21</a:t>
            </a:fld>
            <a:endParaRPr lang="en-US" sz="1400">
              <a:solidFill>
                <a:schemeClr val="bg1"/>
              </a:solidFill>
              <a:latin typeface="Arial" panose="020B0604020202020204" pitchFamily="34" charset="0"/>
            </a:endParaRPr>
          </a:p>
        </p:txBody>
      </p:sp>
      <p:sp>
        <p:nvSpPr>
          <p:cNvPr id="10" name="AutoShape 7">
            <a:extLst>
              <a:ext uri="{FF2B5EF4-FFF2-40B4-BE49-F238E27FC236}">
                <a16:creationId xmlns:a16="http://schemas.microsoft.com/office/drawing/2014/main" id="{6EB1DD14-5727-92F2-91DC-F982300870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pic>
        <p:nvPicPr>
          <p:cNvPr id="12" name="Graphic 11">
            <a:extLst>
              <a:ext uri="{FF2B5EF4-FFF2-40B4-BE49-F238E27FC236}">
                <a16:creationId xmlns:a16="http://schemas.microsoft.com/office/drawing/2014/main" id="{9CBE7330-EE0F-778F-FE47-E65F8574E9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6400" y="3005689"/>
            <a:ext cx="804139" cy="804139"/>
          </a:xfrm>
          <a:prstGeom prst="rect">
            <a:avLst/>
          </a:prstGeom>
        </p:spPr>
      </p:pic>
      <p:pic>
        <p:nvPicPr>
          <p:cNvPr id="13" name="Graphic 17">
            <a:extLst>
              <a:ext uri="{FF2B5EF4-FFF2-40B4-BE49-F238E27FC236}">
                <a16:creationId xmlns:a16="http://schemas.microsoft.com/office/drawing/2014/main" id="{5EF15952-B9B5-A82A-A356-79841A6F6E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28420" y="2896871"/>
            <a:ext cx="938933" cy="938933"/>
          </a:xfrm>
          <a:prstGeom prst="rect">
            <a:avLst/>
          </a:prstGeom>
        </p:spPr>
      </p:pic>
    </p:spTree>
    <p:extLst>
      <p:ext uri="{BB962C8B-B14F-4D97-AF65-F5344CB8AC3E}">
        <p14:creationId xmlns:p14="http://schemas.microsoft.com/office/powerpoint/2010/main" val="636865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0352-46C8-00A2-D43E-E4D79405868A}"/>
              </a:ext>
            </a:extLst>
          </p:cNvPr>
          <p:cNvSpPr>
            <a:spLocks noGrp="1"/>
          </p:cNvSpPr>
          <p:nvPr>
            <p:ph type="title"/>
          </p:nvPr>
        </p:nvSpPr>
        <p:spPr/>
        <p:txBody>
          <a:bodyPr/>
          <a:lstStyle/>
          <a:p>
            <a:r>
              <a:rPr lang="en-US" dirty="0"/>
              <a:t>Call to Health</a:t>
            </a:r>
          </a:p>
        </p:txBody>
      </p:sp>
      <p:graphicFrame>
        <p:nvGraphicFramePr>
          <p:cNvPr id="3" name="Table 2">
            <a:extLst>
              <a:ext uri="{FF2B5EF4-FFF2-40B4-BE49-F238E27FC236}">
                <a16:creationId xmlns:a16="http://schemas.microsoft.com/office/drawing/2014/main" id="{CF17B096-15BD-1736-7422-C4724299FFA1}"/>
              </a:ext>
            </a:extLst>
          </p:cNvPr>
          <p:cNvGraphicFramePr>
            <a:graphicFrameLocks noGrp="1"/>
          </p:cNvGraphicFramePr>
          <p:nvPr>
            <p:extLst>
              <p:ext uri="{D42A27DB-BD31-4B8C-83A1-F6EECF244321}">
                <p14:modId xmlns:p14="http://schemas.microsoft.com/office/powerpoint/2010/main" val="2400974852"/>
              </p:ext>
            </p:extLst>
          </p:nvPr>
        </p:nvGraphicFramePr>
        <p:xfrm>
          <a:off x="625777" y="1725501"/>
          <a:ext cx="10743471" cy="2512110"/>
        </p:xfrm>
        <a:graphic>
          <a:graphicData uri="http://schemas.openxmlformats.org/drawingml/2006/table">
            <a:tbl>
              <a:tblPr/>
              <a:tblGrid>
                <a:gridCol w="2340035">
                  <a:extLst>
                    <a:ext uri="{9D8B030D-6E8A-4147-A177-3AD203B41FA5}">
                      <a16:colId xmlns:a16="http://schemas.microsoft.com/office/drawing/2014/main" val="1622389134"/>
                    </a:ext>
                  </a:extLst>
                </a:gridCol>
                <a:gridCol w="4201718">
                  <a:extLst>
                    <a:ext uri="{9D8B030D-6E8A-4147-A177-3AD203B41FA5}">
                      <a16:colId xmlns:a16="http://schemas.microsoft.com/office/drawing/2014/main" val="2775616621"/>
                    </a:ext>
                  </a:extLst>
                </a:gridCol>
                <a:gridCol w="4201718">
                  <a:extLst>
                    <a:ext uri="{9D8B030D-6E8A-4147-A177-3AD203B41FA5}">
                      <a16:colId xmlns:a16="http://schemas.microsoft.com/office/drawing/2014/main" val="3313863958"/>
                    </a:ext>
                  </a:extLst>
                </a:gridCol>
              </a:tblGrid>
              <a:tr h="697037">
                <a:tc>
                  <a:txBody>
                    <a:bodyPr/>
                    <a:lstStyle/>
                    <a:p>
                      <a:pPr algn="l" fontAlgn="base"/>
                      <a:r>
                        <a:rPr lang="en-US" sz="700" b="0" i="0" dirty="0">
                          <a:solidFill>
                            <a:srgbClr val="000000"/>
                          </a:solidFill>
                          <a:effectLst/>
                          <a:latin typeface="Arial" panose="020B0604020202020204" pitchFamily="34" charset="0"/>
                          <a:cs typeface="Arial" panose="020B0604020202020204" pitchFamily="34" charset="0"/>
                        </a:rPr>
                        <a:t>​</a:t>
                      </a: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fontAlgn="base"/>
                      <a:r>
                        <a:rPr lang="en-US" sz="2200" b="1" i="0" dirty="0">
                          <a:solidFill>
                            <a:srgbClr val="FFFFFF"/>
                          </a:solidFill>
                          <a:effectLst/>
                          <a:latin typeface="Arial" panose="020B0604020202020204" pitchFamily="34" charset="0"/>
                          <a:cs typeface="Arial" panose="020B0604020202020204" pitchFamily="34" charset="0"/>
                        </a:rPr>
                        <a:t>Deductible </a:t>
                      </a:r>
                      <a:r>
                        <a:rPr lang="en-US" sz="2200" b="1" i="0" dirty="0">
                          <a:solidFill>
                            <a:srgbClr val="000000"/>
                          </a:solidFill>
                          <a:effectLst/>
                          <a:latin typeface="Arial" panose="020B0604020202020204" pitchFamily="34" charset="0"/>
                          <a:cs typeface="Arial" panose="020B0604020202020204" pitchFamily="34" charset="0"/>
                        </a:rPr>
                        <a:t>​</a:t>
                      </a:r>
                      <a:r>
                        <a:rPr lang="en-US" sz="2200" b="1" i="0" dirty="0">
                          <a:solidFill>
                            <a:srgbClr val="FFFFFF"/>
                          </a:solidFill>
                          <a:effectLst/>
                          <a:latin typeface="Arial" panose="020B0604020202020204" pitchFamily="34" charset="0"/>
                          <a:cs typeface="Arial" panose="020B0604020202020204" pitchFamily="34" charset="0"/>
                        </a:rPr>
                        <a:t>without</a:t>
                      </a:r>
                      <a:r>
                        <a:rPr lang="en-US" sz="2200" b="1" i="0" dirty="0">
                          <a:solidFill>
                            <a:srgbClr val="000000"/>
                          </a:solidFill>
                          <a:effectLst/>
                          <a:latin typeface="Arial" panose="020B0604020202020204" pitchFamily="34" charset="0"/>
                          <a:cs typeface="Arial" panose="020B0604020202020204" pitchFamily="34" charset="0"/>
                        </a:rPr>
                        <a:t>​</a:t>
                      </a:r>
                      <a:endParaRPr lang="en-US" sz="1100" b="1" i="0" dirty="0">
                        <a:solidFill>
                          <a:srgbClr val="000000"/>
                        </a:solidFill>
                        <a:effectLst/>
                        <a:latin typeface="Arial" panose="020B0604020202020204" pitchFamily="34" charset="0"/>
                        <a:cs typeface="Arial" panose="020B0604020202020204" pitchFamily="34" charset="0"/>
                      </a:endParaRPr>
                    </a:p>
                    <a:p>
                      <a:pPr algn="ctr" fontAlgn="base"/>
                      <a:r>
                        <a:rPr lang="en-US" sz="2200" b="1" i="0" dirty="0">
                          <a:solidFill>
                            <a:srgbClr val="FFFFFF"/>
                          </a:solidFill>
                          <a:effectLst/>
                          <a:latin typeface="Arial" panose="020B0604020202020204" pitchFamily="34" charset="0"/>
                          <a:cs typeface="Arial" panose="020B0604020202020204" pitchFamily="34" charset="0"/>
                        </a:rPr>
                        <a:t>Call to Health</a:t>
                      </a:r>
                      <a:r>
                        <a:rPr lang="en-US" sz="2200" b="1" i="0" dirty="0">
                          <a:solidFill>
                            <a:srgbClr val="000000"/>
                          </a:solidFill>
                          <a:effectLst/>
                          <a:latin typeface="Arial" panose="020B0604020202020204" pitchFamily="34" charset="0"/>
                          <a:cs typeface="Arial" panose="020B0604020202020204" pitchFamily="34" charset="0"/>
                        </a:rPr>
                        <a:t>​</a:t>
                      </a:r>
                      <a:endParaRPr lang="en-US" sz="1100" b="1" i="0" dirty="0">
                        <a:solidFill>
                          <a:srgbClr val="000000"/>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fontAlgn="base"/>
                      <a:r>
                        <a:rPr lang="en-US" sz="2200" b="1" i="0" dirty="0">
                          <a:solidFill>
                            <a:srgbClr val="FFFFFF"/>
                          </a:solidFill>
                          <a:effectLst/>
                          <a:latin typeface="Arial" panose="020B0604020202020204" pitchFamily="34" charset="0"/>
                          <a:cs typeface="Arial" panose="020B0604020202020204" pitchFamily="34" charset="0"/>
                        </a:rPr>
                        <a:t>Deductible </a:t>
                      </a:r>
                      <a:r>
                        <a:rPr lang="en-US" sz="2200" b="1" i="0" dirty="0">
                          <a:solidFill>
                            <a:srgbClr val="000000"/>
                          </a:solidFill>
                          <a:effectLst/>
                          <a:latin typeface="Arial" panose="020B0604020202020204" pitchFamily="34" charset="0"/>
                          <a:cs typeface="Arial" panose="020B0604020202020204" pitchFamily="34" charset="0"/>
                        </a:rPr>
                        <a:t>​</a:t>
                      </a:r>
                      <a:r>
                        <a:rPr lang="en-US" sz="2200" b="1" i="0" dirty="0">
                          <a:solidFill>
                            <a:srgbClr val="FFFFFF"/>
                          </a:solidFill>
                          <a:effectLst/>
                          <a:latin typeface="Arial" panose="020B0604020202020204" pitchFamily="34" charset="0"/>
                          <a:cs typeface="Arial" panose="020B0604020202020204" pitchFamily="34" charset="0"/>
                        </a:rPr>
                        <a:t>with</a:t>
                      </a:r>
                      <a:r>
                        <a:rPr lang="en-US" sz="2200" b="1" i="0" dirty="0">
                          <a:solidFill>
                            <a:srgbClr val="000000"/>
                          </a:solidFill>
                          <a:effectLst/>
                          <a:latin typeface="Arial" panose="020B0604020202020204" pitchFamily="34" charset="0"/>
                          <a:cs typeface="Arial" panose="020B0604020202020204" pitchFamily="34" charset="0"/>
                        </a:rPr>
                        <a:t>​</a:t>
                      </a:r>
                      <a:r>
                        <a:rPr lang="en-US" sz="1100" b="1" i="0" dirty="0">
                          <a:solidFill>
                            <a:srgbClr val="000000"/>
                          </a:solidFill>
                          <a:effectLst/>
                          <a:latin typeface="Arial" panose="020B0604020202020204" pitchFamily="34" charset="0"/>
                          <a:cs typeface="Arial" panose="020B0604020202020204" pitchFamily="34" charset="0"/>
                        </a:rPr>
                        <a:t> </a:t>
                      </a:r>
                      <a:br>
                        <a:rPr lang="en-US" sz="1100" b="1" i="0" dirty="0">
                          <a:solidFill>
                            <a:srgbClr val="000000"/>
                          </a:solidFill>
                          <a:effectLst/>
                          <a:latin typeface="Arial" panose="020B0604020202020204" pitchFamily="34" charset="0"/>
                          <a:cs typeface="Arial" panose="020B0604020202020204" pitchFamily="34" charset="0"/>
                        </a:rPr>
                      </a:br>
                      <a:r>
                        <a:rPr lang="en-US" sz="2200" b="1" i="0" dirty="0">
                          <a:solidFill>
                            <a:srgbClr val="FFFFFF"/>
                          </a:solidFill>
                          <a:effectLst/>
                          <a:latin typeface="Arial" panose="020B0604020202020204" pitchFamily="34" charset="0"/>
                          <a:cs typeface="Arial" panose="020B0604020202020204" pitchFamily="34" charset="0"/>
                        </a:rPr>
                        <a:t>Call to Health</a:t>
                      </a:r>
                      <a:r>
                        <a:rPr lang="en-US" sz="2200" b="1" i="0" dirty="0">
                          <a:solidFill>
                            <a:srgbClr val="000000"/>
                          </a:solidFill>
                          <a:effectLst/>
                          <a:latin typeface="Arial" panose="020B0604020202020204" pitchFamily="34" charset="0"/>
                          <a:cs typeface="Arial" panose="020B0604020202020204" pitchFamily="34" charset="0"/>
                        </a:rPr>
                        <a:t>​</a:t>
                      </a:r>
                      <a:endParaRPr lang="en-US" sz="1100" b="1" i="0" dirty="0">
                        <a:solidFill>
                          <a:srgbClr val="000000"/>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extLst>
                  <a:ext uri="{0D108BD9-81ED-4DB2-BD59-A6C34878D82A}">
                    <a16:rowId xmlns:a16="http://schemas.microsoft.com/office/drawing/2014/main" val="280158744"/>
                  </a:ext>
                </a:extLst>
              </a:tr>
              <a:tr h="526426">
                <a:tc>
                  <a:txBody>
                    <a:bodyPr/>
                    <a:lstStyle/>
                    <a:p>
                      <a:pPr algn="l" fontAlgn="base"/>
                      <a:r>
                        <a:rPr lang="en-US" sz="2200" b="1" i="0" dirty="0">
                          <a:solidFill>
                            <a:schemeClr val="tx1"/>
                          </a:solidFill>
                          <a:effectLst/>
                          <a:latin typeface="Arial" panose="020B0604020202020204" pitchFamily="34" charset="0"/>
                          <a:cs typeface="Arial" panose="020B0604020202020204" pitchFamily="34" charset="0"/>
                        </a:rPr>
                        <a:t>PPO​</a:t>
                      </a:r>
                      <a:endParaRPr lang="en-US" sz="1100" b="1" i="0" dirty="0">
                        <a:solidFill>
                          <a:schemeClr val="tx1"/>
                        </a:solidFill>
                        <a:effectLst/>
                        <a:latin typeface="Arial" panose="020B0604020202020204" pitchFamily="34" charset="0"/>
                        <a:cs typeface="Arial" panose="020B0604020202020204" pitchFamily="34" charset="0"/>
                      </a:endParaRPr>
                    </a:p>
                  </a:txBody>
                  <a:tcPr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$660-$1,305​</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$440-$870​</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3684761635"/>
                  </a:ext>
                </a:extLst>
              </a:tr>
              <a:tr h="381321">
                <a:tc>
                  <a:txBody>
                    <a:bodyPr/>
                    <a:lstStyle/>
                    <a:p>
                      <a:pPr algn="l" fontAlgn="base"/>
                      <a:r>
                        <a:rPr lang="en-US" sz="2200" b="1" i="0">
                          <a:solidFill>
                            <a:schemeClr val="tx1"/>
                          </a:solidFill>
                          <a:effectLst/>
                          <a:latin typeface="Arial" panose="020B0604020202020204" pitchFamily="34" charset="0"/>
                          <a:cs typeface="Arial" panose="020B0604020202020204" pitchFamily="34" charset="0"/>
                        </a:rPr>
                        <a:t>EPO​</a:t>
                      </a:r>
                      <a:endParaRPr lang="en-US" sz="1100" b="1" i="0">
                        <a:solidFill>
                          <a:schemeClr val="tx1"/>
                        </a:solidFill>
                        <a:effectLst/>
                        <a:latin typeface="Arial" panose="020B0604020202020204" pitchFamily="34" charset="0"/>
                        <a:cs typeface="Arial" panose="020B0604020202020204" pitchFamily="34" charset="0"/>
                      </a:endParaRPr>
                    </a:p>
                  </a:txBody>
                  <a:tcPr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$2,000​</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$1,500​</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599502914"/>
                  </a:ext>
                </a:extLst>
              </a:tr>
              <a:tr h="868864">
                <a:tc>
                  <a:txBody>
                    <a:bodyPr/>
                    <a:lstStyle/>
                    <a:p>
                      <a:pPr algn="l" fontAlgn="base"/>
                      <a:r>
                        <a:rPr lang="en-US" sz="2200" b="1" i="0" dirty="0">
                          <a:solidFill>
                            <a:schemeClr val="tx1"/>
                          </a:solidFill>
                          <a:effectLst/>
                          <a:latin typeface="Arial" panose="020B0604020202020204" pitchFamily="34" charset="0"/>
                          <a:cs typeface="Arial" panose="020B0604020202020204" pitchFamily="34" charset="0"/>
                        </a:rPr>
                        <a:t>HDHP​</a:t>
                      </a:r>
                      <a:endParaRPr lang="en-US" sz="1100" b="1" i="0" dirty="0">
                        <a:solidFill>
                          <a:schemeClr val="tx1"/>
                        </a:solidFill>
                        <a:effectLst/>
                        <a:latin typeface="Arial" panose="020B0604020202020204" pitchFamily="34" charset="0"/>
                        <a:cs typeface="Arial" panose="020B0604020202020204" pitchFamily="34" charset="0"/>
                      </a:endParaRPr>
                    </a:p>
                  </a:txBody>
                  <a:tcPr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$3,000/​member ​</a:t>
                      </a:r>
                      <a:endParaRPr lang="en-US" sz="1100" b="0" i="0" dirty="0">
                        <a:solidFill>
                          <a:schemeClr val="tx1"/>
                        </a:solidFill>
                        <a:effectLst/>
                        <a:latin typeface="Arial" panose="020B0604020202020204" pitchFamily="34" charset="0"/>
                        <a:cs typeface="Arial" panose="020B0604020202020204" pitchFamily="34" charset="0"/>
                      </a:endParaRPr>
                    </a:p>
                    <a:p>
                      <a:pPr algn="ctr" fontAlgn="base"/>
                      <a:r>
                        <a:rPr lang="en-US" sz="2200" b="0" i="0" dirty="0">
                          <a:solidFill>
                            <a:schemeClr val="tx1"/>
                          </a:solidFill>
                          <a:effectLst/>
                          <a:latin typeface="Arial" panose="020B0604020202020204" pitchFamily="34" charset="0"/>
                          <a:cs typeface="Arial" panose="020B0604020202020204" pitchFamily="34" charset="0"/>
                        </a:rPr>
                        <a:t>$6,000/​family​*</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fontAlgn="base"/>
                      <a:r>
                        <a:rPr lang="en-US" sz="2200" b="0" i="0" dirty="0">
                          <a:solidFill>
                            <a:schemeClr val="tx1"/>
                          </a:solidFill>
                          <a:effectLst/>
                          <a:latin typeface="Arial" panose="020B0604020202020204" pitchFamily="34" charset="0"/>
                          <a:cs typeface="Arial" panose="020B0604020202020204" pitchFamily="34" charset="0"/>
                        </a:rPr>
                        <a:t>$2,250/​member ​</a:t>
                      </a:r>
                      <a:endParaRPr lang="en-US" sz="1100" b="0" i="0" dirty="0">
                        <a:solidFill>
                          <a:schemeClr val="tx1"/>
                        </a:solidFill>
                        <a:effectLst/>
                        <a:latin typeface="Arial" panose="020B0604020202020204" pitchFamily="34" charset="0"/>
                        <a:cs typeface="Arial" panose="020B0604020202020204" pitchFamily="34" charset="0"/>
                      </a:endParaRPr>
                    </a:p>
                    <a:p>
                      <a:pPr algn="ctr" fontAlgn="base"/>
                      <a:r>
                        <a:rPr lang="en-US" sz="2200" b="0" i="0" dirty="0">
                          <a:solidFill>
                            <a:schemeClr val="tx1"/>
                          </a:solidFill>
                          <a:effectLst/>
                          <a:latin typeface="Arial" panose="020B0604020202020204" pitchFamily="34" charset="0"/>
                          <a:cs typeface="Arial" panose="020B0604020202020204" pitchFamily="34" charset="0"/>
                        </a:rPr>
                        <a:t>$4,500/​family​*</a:t>
                      </a:r>
                      <a:endParaRPr lang="en-US" sz="1100" b="0" i="0" dirty="0">
                        <a:solidFill>
                          <a:schemeClr val="tx1"/>
                        </a:solidFill>
                        <a:effectLst/>
                        <a:latin typeface="Arial" panose="020B0604020202020204" pitchFamily="34" charset="0"/>
                        <a:cs typeface="Arial" panose="020B0604020202020204" pitchFamily="34" charset="0"/>
                      </a:endParaRPr>
                    </a:p>
                  </a:txBody>
                  <a:tcPr marL="55490" marR="55490" marT="27745" marB="27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3770598488"/>
                  </a:ext>
                </a:extLst>
              </a:tr>
            </a:tbl>
          </a:graphicData>
        </a:graphic>
      </p:graphicFrame>
      <p:sp>
        <p:nvSpPr>
          <p:cNvPr id="5" name="TextBox 15">
            <a:extLst>
              <a:ext uri="{FF2B5EF4-FFF2-40B4-BE49-F238E27FC236}">
                <a16:creationId xmlns:a16="http://schemas.microsoft.com/office/drawing/2014/main" id="{36DDD29A-75FE-CB85-33AA-0756815DD5DF}"/>
              </a:ext>
            </a:extLst>
          </p:cNvPr>
          <p:cNvSpPr txBox="1"/>
          <p:nvPr/>
        </p:nvSpPr>
        <p:spPr>
          <a:xfrm>
            <a:off x="5168418" y="4713345"/>
            <a:ext cx="5248551" cy="96180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00"/>
              </a:lnSpc>
            </a:pPr>
            <a:r>
              <a:rPr lang="en-US" sz="2400" b="1" spc="-105" dirty="0">
                <a:solidFill>
                  <a:srgbClr val="003276"/>
                </a:solidFill>
                <a:latin typeface="Arial" panose="020B0604020202020204" pitchFamily="34" charset="0"/>
                <a:ea typeface="Montserrat Bold"/>
                <a:cs typeface="Arial" panose="020B0604020202020204" pitchFamily="34" charset="0"/>
                <a:sym typeface="Montserrat Bold"/>
              </a:rPr>
              <a:t>Answer the Call to Health each year to qualify for reduced deductibles for the following plan year.</a:t>
            </a:r>
          </a:p>
        </p:txBody>
      </p:sp>
      <p:sp>
        <p:nvSpPr>
          <p:cNvPr id="4" name="TextBox 6">
            <a:extLst>
              <a:ext uri="{FF2B5EF4-FFF2-40B4-BE49-F238E27FC236}">
                <a16:creationId xmlns:a16="http://schemas.microsoft.com/office/drawing/2014/main" id="{801D782F-612C-55C6-18EB-F970CC1DF73F}"/>
              </a:ext>
            </a:extLst>
          </p:cNvPr>
          <p:cNvSpPr txBox="1"/>
          <p:nvPr/>
        </p:nvSpPr>
        <p:spPr>
          <a:xfrm>
            <a:off x="0" y="6414420"/>
            <a:ext cx="12192000" cy="24583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15"/>
              </a:lnSpc>
            </a:pPr>
            <a:r>
              <a:rPr lang="en-US" sz="1300" i="1" kern="100" dirty="0">
                <a:latin typeface="Arial" panose="020B0604020202020204" pitchFamily="34" charset="0"/>
                <a:ea typeface="Calibri" panose="020F0502020204030204" pitchFamily="34" charset="0"/>
                <a:cs typeface="Times New Roman" panose="02020603050405020304" pitchFamily="18" charset="0"/>
                <a:sym typeface="Montserrat"/>
              </a:rPr>
              <a:t>*</a:t>
            </a:r>
            <a:r>
              <a:rPr lang="en-US" sz="1300" i="1" kern="100" dirty="0">
                <a:latin typeface="Arial" panose="020B0604020202020204" pitchFamily="34" charset="0"/>
                <a:ea typeface="Calibri" panose="020F0502020204030204" pitchFamily="34" charset="0"/>
                <a:cs typeface="Times New Roman" panose="02020603050405020304" pitchFamily="18" charset="0"/>
              </a:rPr>
              <a:t>Members with covered spouses and/or children are responsible for the entire family deductible amount.</a:t>
            </a:r>
            <a:endParaRPr lang="en-US" sz="1300" i="1" kern="100" dirty="0">
              <a:latin typeface="Arial" panose="020B0604020202020204" pitchFamily="34" charset="0"/>
              <a:ea typeface="Calibri" panose="020F0502020204030204" pitchFamily="34" charset="0"/>
              <a:cs typeface="Times New Roman" panose="02020603050405020304" pitchFamily="18" charset="0"/>
              <a:sym typeface="Montserrat"/>
            </a:endParaRPr>
          </a:p>
        </p:txBody>
      </p:sp>
      <p:pic>
        <p:nvPicPr>
          <p:cNvPr id="7" name="Picture 6" descr="A couple of men playing football&#10;&#10;AI-generated content may be incorrect.">
            <a:extLst>
              <a:ext uri="{FF2B5EF4-FFF2-40B4-BE49-F238E27FC236}">
                <a16:creationId xmlns:a16="http://schemas.microsoft.com/office/drawing/2014/main" id="{E841F524-DA10-9245-F7B2-9AA0ABEC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811" y="4470763"/>
            <a:ext cx="1718268" cy="1905407"/>
          </a:xfrm>
          <a:prstGeom prst="rect">
            <a:avLst/>
          </a:prstGeom>
        </p:spPr>
      </p:pic>
    </p:spTree>
    <p:extLst>
      <p:ext uri="{BB962C8B-B14F-4D97-AF65-F5344CB8AC3E}">
        <p14:creationId xmlns:p14="http://schemas.microsoft.com/office/powerpoint/2010/main" val="137378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C9FA2-32F7-345E-BE10-A39A5F41DDC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3EBA176-69D8-588D-EF98-0B8098DEBCEC}"/>
              </a:ext>
            </a:extLst>
          </p:cNvPr>
          <p:cNvGrpSpPr/>
          <p:nvPr/>
        </p:nvGrpSpPr>
        <p:grpSpPr>
          <a:xfrm>
            <a:off x="0" y="5678278"/>
            <a:ext cx="12192000" cy="982261"/>
            <a:chOff x="-851043" y="-897932"/>
            <a:chExt cx="25896842" cy="1964523"/>
          </a:xfrm>
        </p:grpSpPr>
        <p:sp>
          <p:nvSpPr>
            <p:cNvPr id="5" name="Freeform 5">
              <a:extLst>
                <a:ext uri="{FF2B5EF4-FFF2-40B4-BE49-F238E27FC236}">
                  <a16:creationId xmlns:a16="http://schemas.microsoft.com/office/drawing/2014/main" id="{2746DD48-70F7-C7A2-238A-BA4B1CF86C83}"/>
                </a:ext>
              </a:extLst>
            </p:cNvPr>
            <p:cNvSpPr/>
            <p:nvPr/>
          </p:nvSpPr>
          <p:spPr>
            <a:xfrm>
              <a:off x="-851043" y="-897932"/>
              <a:ext cx="25896842" cy="1964523"/>
            </a:xfrm>
            <a:custGeom>
              <a:avLst/>
              <a:gdLst/>
              <a:ahLst/>
              <a:cxnLst/>
              <a:rect l="l" t="t" r="r" b="b"/>
              <a:pathLst>
                <a:path w="24384000" h="2194560">
                  <a:moveTo>
                    <a:pt x="0" y="0"/>
                  </a:moveTo>
                  <a:lnTo>
                    <a:pt x="24384000" y="0"/>
                  </a:lnTo>
                  <a:lnTo>
                    <a:pt x="24384000" y="2194560"/>
                  </a:lnTo>
                  <a:lnTo>
                    <a:pt x="0" y="2194560"/>
                  </a:lnTo>
                  <a:close/>
                </a:path>
              </a:pathLst>
            </a:custGeom>
            <a:solidFill>
              <a:srgbClr val="E6F6FA"/>
            </a:solidFill>
          </p:spPr>
          <p:txBody>
            <a:bodyPr/>
            <a:lstStyle/>
            <a:p>
              <a:pPr algn="ctr">
                <a:lnSpc>
                  <a:spcPct val="130000"/>
                </a:lnSpc>
              </a:pPr>
              <a:endParaRPr lang="en-US" sz="1867">
                <a:solidFill>
                  <a:srgbClr val="003176"/>
                </a:solidFill>
                <a:latin typeface="Arial" panose="020B0604020202020204" pitchFamily="34" charset="0"/>
                <a:cs typeface="Arial" panose="020B0604020202020204" pitchFamily="34" charset="0"/>
              </a:endParaRPr>
            </a:p>
          </p:txBody>
        </p:sp>
      </p:grpSp>
      <p:sp>
        <p:nvSpPr>
          <p:cNvPr id="3" name="Title 2">
            <a:extLst>
              <a:ext uri="{FF2B5EF4-FFF2-40B4-BE49-F238E27FC236}">
                <a16:creationId xmlns:a16="http://schemas.microsoft.com/office/drawing/2014/main" id="{64CF699D-BF9D-AA0F-65E3-D45D51D1B383}"/>
              </a:ext>
            </a:extLst>
          </p:cNvPr>
          <p:cNvSpPr>
            <a:spLocks noGrp="1"/>
          </p:cNvSpPr>
          <p:nvPr>
            <p:ph type="title"/>
          </p:nvPr>
        </p:nvSpPr>
        <p:spPr/>
        <p:txBody>
          <a:bodyPr/>
          <a:lstStyle/>
          <a:p>
            <a:r>
              <a:rPr lang="en-US"/>
              <a:t>How Call to Health Works </a:t>
            </a:r>
          </a:p>
        </p:txBody>
      </p:sp>
      <p:sp>
        <p:nvSpPr>
          <p:cNvPr id="19" name="Rectangle 18">
            <a:extLst>
              <a:ext uri="{FF2B5EF4-FFF2-40B4-BE49-F238E27FC236}">
                <a16:creationId xmlns:a16="http://schemas.microsoft.com/office/drawing/2014/main" id="{60C1563A-51E0-3089-1410-85A76E3D81A6}"/>
              </a:ext>
            </a:extLst>
          </p:cNvPr>
          <p:cNvSpPr/>
          <p:nvPr/>
        </p:nvSpPr>
        <p:spPr>
          <a:xfrm>
            <a:off x="3824962" y="2222301"/>
            <a:ext cx="7860529" cy="400174"/>
          </a:xfrm>
          <a:prstGeom prst="rect">
            <a:avLst/>
          </a:prstGeom>
        </p:spPr>
        <p:txBody>
          <a:bodyPr wrap="square">
            <a:spAutoFit/>
          </a:bodyPr>
          <a:lstStyle/>
          <a:p>
            <a:pPr>
              <a:lnSpc>
                <a:spcPct val="120000"/>
              </a:lnSpc>
            </a:pPr>
            <a:r>
              <a:rPr lang="en-US">
                <a:latin typeface="Arial" panose="020B0604020202020204" pitchFamily="34" charset="0"/>
                <a:cs typeface="Segoe UI Light"/>
              </a:rPr>
              <a:t>Take the confidential Well-Being Assessment</a:t>
            </a:r>
            <a:endParaRPr lang="en-US">
              <a:latin typeface="Arial" panose="020B0604020202020204" pitchFamily="34" charset="0"/>
              <a:cs typeface="Segoe UI Light" panose="020B0502040204020203" pitchFamily="34" charset="0"/>
            </a:endParaRPr>
          </a:p>
        </p:txBody>
      </p:sp>
      <p:sp>
        <p:nvSpPr>
          <p:cNvPr id="20" name="Rectangle 19">
            <a:extLst>
              <a:ext uri="{FF2B5EF4-FFF2-40B4-BE49-F238E27FC236}">
                <a16:creationId xmlns:a16="http://schemas.microsoft.com/office/drawing/2014/main" id="{FC0B786A-22CA-0974-9FE1-5421E8B296E8}"/>
              </a:ext>
            </a:extLst>
          </p:cNvPr>
          <p:cNvSpPr/>
          <p:nvPr/>
        </p:nvSpPr>
        <p:spPr>
          <a:xfrm>
            <a:off x="3824961" y="3101638"/>
            <a:ext cx="7812754" cy="401777"/>
          </a:xfrm>
          <a:prstGeom prst="rect">
            <a:avLst/>
          </a:prstGeom>
        </p:spPr>
        <p:txBody>
          <a:bodyPr wrap="square">
            <a:spAutoFit/>
          </a:bodyPr>
          <a:lstStyle/>
          <a:p>
            <a:pPr>
              <a:lnSpc>
                <a:spcPct val="120000"/>
              </a:lnSpc>
            </a:pPr>
            <a:r>
              <a:rPr lang="en-US">
                <a:latin typeface="Arial" panose="020B0604020202020204" pitchFamily="34" charset="0"/>
                <a:cs typeface="Segoe UI Light" panose="020B0502040204020203" pitchFamily="34" charset="0"/>
              </a:rPr>
              <a:t>Get a preventive exam and record the date of your exam</a:t>
            </a:r>
          </a:p>
        </p:txBody>
      </p:sp>
      <p:sp>
        <p:nvSpPr>
          <p:cNvPr id="55" name="Rectangle 54">
            <a:extLst>
              <a:ext uri="{FF2B5EF4-FFF2-40B4-BE49-F238E27FC236}">
                <a16:creationId xmlns:a16="http://schemas.microsoft.com/office/drawing/2014/main" id="{108E9608-9FEB-F271-5840-BF0F70C64F90}"/>
              </a:ext>
            </a:extLst>
          </p:cNvPr>
          <p:cNvSpPr/>
          <p:nvPr/>
        </p:nvSpPr>
        <p:spPr>
          <a:xfrm>
            <a:off x="0" y="2068474"/>
            <a:ext cx="3550024" cy="8187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6" name="Rectangle 55">
            <a:extLst>
              <a:ext uri="{FF2B5EF4-FFF2-40B4-BE49-F238E27FC236}">
                <a16:creationId xmlns:a16="http://schemas.microsoft.com/office/drawing/2014/main" id="{C7EA6ECA-AE44-1890-C363-91E51ADC7BA7}"/>
              </a:ext>
            </a:extLst>
          </p:cNvPr>
          <p:cNvSpPr/>
          <p:nvPr/>
        </p:nvSpPr>
        <p:spPr>
          <a:xfrm>
            <a:off x="0" y="2943038"/>
            <a:ext cx="3550024" cy="8187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7" name="Rectangle 56">
            <a:extLst>
              <a:ext uri="{FF2B5EF4-FFF2-40B4-BE49-F238E27FC236}">
                <a16:creationId xmlns:a16="http://schemas.microsoft.com/office/drawing/2014/main" id="{FB607380-0BDA-BB55-0C84-9601445657A3}"/>
              </a:ext>
            </a:extLst>
          </p:cNvPr>
          <p:cNvSpPr/>
          <p:nvPr/>
        </p:nvSpPr>
        <p:spPr>
          <a:xfrm>
            <a:off x="0" y="3817602"/>
            <a:ext cx="3550024" cy="818772"/>
          </a:xfrm>
          <a:prstGeom prst="rect">
            <a:avLst/>
          </a:prstGeom>
          <a:solidFill>
            <a:srgbClr val="0369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8" name="Rectangle 57">
            <a:extLst>
              <a:ext uri="{FF2B5EF4-FFF2-40B4-BE49-F238E27FC236}">
                <a16:creationId xmlns:a16="http://schemas.microsoft.com/office/drawing/2014/main" id="{8D2755E4-5D40-8694-E22C-91438DB9D5C6}"/>
              </a:ext>
            </a:extLst>
          </p:cNvPr>
          <p:cNvSpPr/>
          <p:nvPr/>
        </p:nvSpPr>
        <p:spPr>
          <a:xfrm>
            <a:off x="0" y="4692166"/>
            <a:ext cx="3550024" cy="818772"/>
          </a:xfrm>
          <a:prstGeom prst="rect">
            <a:avLst/>
          </a:prstGeom>
          <a:solidFill>
            <a:srgbClr val="23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9" name="Rectangle 58">
            <a:extLst>
              <a:ext uri="{FF2B5EF4-FFF2-40B4-BE49-F238E27FC236}">
                <a16:creationId xmlns:a16="http://schemas.microsoft.com/office/drawing/2014/main" id="{FB5781D2-3361-14CE-9438-5CD002A1BFEA}"/>
              </a:ext>
            </a:extLst>
          </p:cNvPr>
          <p:cNvSpPr/>
          <p:nvPr/>
        </p:nvSpPr>
        <p:spPr>
          <a:xfrm>
            <a:off x="3824962" y="3817602"/>
            <a:ext cx="7812753" cy="394210"/>
          </a:xfrm>
          <a:prstGeom prst="rect">
            <a:avLst/>
          </a:prstGeom>
        </p:spPr>
        <p:txBody>
          <a:bodyPr wrap="square">
            <a:spAutoFit/>
          </a:bodyPr>
          <a:lstStyle/>
          <a:p>
            <a:pPr>
              <a:lnSpc>
                <a:spcPct val="120000"/>
              </a:lnSpc>
            </a:pPr>
            <a:r>
              <a:rPr lang="en-US">
                <a:solidFill>
                  <a:srgbClr val="3A3A3A"/>
                </a:solidFill>
                <a:latin typeface="Arial" panose="020B0604020202020204" pitchFamily="34" charset="0"/>
                <a:cs typeface="Poppins Light" panose="00000400000000000000" pitchFamily="2" charset="0"/>
              </a:rPr>
              <a:t>Complete optional activities </a:t>
            </a:r>
            <a:r>
              <a:rPr lang="en-US" b="1">
                <a:solidFill>
                  <a:schemeClr val="bg1"/>
                </a:solidFill>
                <a:latin typeface="Arial" panose="020B0604020202020204" pitchFamily="34" charset="0"/>
                <a:cs typeface="Poppins Light" panose="00000400000000000000" pitchFamily="2" charset="0"/>
              </a:rPr>
              <a:t>optional activities to earn points</a:t>
            </a:r>
            <a:endParaRPr lang="en-US">
              <a:latin typeface="Arial" panose="020B0604020202020204" pitchFamily="34" charset="0"/>
              <a:cs typeface="Segoe UI Light" panose="020B0502040204020203" pitchFamily="34" charset="0"/>
            </a:endParaRPr>
          </a:p>
        </p:txBody>
      </p:sp>
      <p:sp>
        <p:nvSpPr>
          <p:cNvPr id="60" name="Rectangle 59">
            <a:extLst>
              <a:ext uri="{FF2B5EF4-FFF2-40B4-BE49-F238E27FC236}">
                <a16:creationId xmlns:a16="http://schemas.microsoft.com/office/drawing/2014/main" id="{5F6D8F7F-169D-1685-1699-CE21003BFE14}"/>
              </a:ext>
            </a:extLst>
          </p:cNvPr>
          <p:cNvSpPr/>
          <p:nvPr/>
        </p:nvSpPr>
        <p:spPr>
          <a:xfrm>
            <a:off x="3824963" y="4695445"/>
            <a:ext cx="7860528" cy="678134"/>
          </a:xfrm>
          <a:prstGeom prst="rect">
            <a:avLst/>
          </a:prstGeom>
        </p:spPr>
        <p:txBody>
          <a:bodyPr wrap="square">
            <a:spAutoFit/>
          </a:bodyPr>
          <a:lstStyle/>
          <a:p>
            <a:pPr>
              <a:lnSpc>
                <a:spcPct val="110000"/>
              </a:lnSpc>
            </a:pPr>
            <a:r>
              <a:rPr lang="en-US">
                <a:latin typeface="Arial" panose="020B0604020202020204" pitchFamily="34" charset="0"/>
                <a:cs typeface="Segoe UI Light" panose="020B0502040204020203" pitchFamily="34" charset="0"/>
              </a:rPr>
              <a:t>Complete steps 1, 2, and 3 to save as much as one-third on your medical deductible next year</a:t>
            </a:r>
          </a:p>
        </p:txBody>
      </p:sp>
      <p:sp>
        <p:nvSpPr>
          <p:cNvPr id="61" name="TextBox 60">
            <a:extLst>
              <a:ext uri="{FF2B5EF4-FFF2-40B4-BE49-F238E27FC236}">
                <a16:creationId xmlns:a16="http://schemas.microsoft.com/office/drawing/2014/main" id="{D04709E3-33D6-4082-CFCA-17D1BE5E0FAE}"/>
              </a:ext>
            </a:extLst>
          </p:cNvPr>
          <p:cNvSpPr txBox="1"/>
          <p:nvPr/>
        </p:nvSpPr>
        <p:spPr>
          <a:xfrm>
            <a:off x="3777187" y="1526729"/>
            <a:ext cx="6695992" cy="510396"/>
          </a:xfrm>
          <a:prstGeom prst="rect">
            <a:avLst/>
          </a:prstGeom>
          <a:noFill/>
        </p:spPr>
        <p:txBody>
          <a:bodyPr wrap="square" rtlCol="0">
            <a:spAutoFit/>
          </a:bodyPr>
          <a:lstStyle/>
          <a:p>
            <a:pPr>
              <a:lnSpc>
                <a:spcPts val="3360"/>
              </a:lnSpc>
            </a:pPr>
            <a:r>
              <a:rPr lang="en-US" sz="2800" b="1">
                <a:solidFill>
                  <a:srgbClr val="003276"/>
                </a:solidFill>
                <a:latin typeface="Arial" panose="020B0604020202020204" pitchFamily="34" charset="0"/>
              </a:rPr>
              <a:t>Answering the Call to Health is easy!</a:t>
            </a:r>
            <a:endParaRPr lang="en-US" sz="2800" b="1">
              <a:solidFill>
                <a:srgbClr val="003276"/>
              </a:solidFill>
              <a:latin typeface="Arial" panose="020B0604020202020204" pitchFamily="34" charset="0"/>
              <a:cs typeface="Poppins Light" panose="00000400000000000000" pitchFamily="2" charset="0"/>
            </a:endParaRPr>
          </a:p>
        </p:txBody>
      </p:sp>
      <p:sp>
        <p:nvSpPr>
          <p:cNvPr id="62" name="TextBox 61">
            <a:extLst>
              <a:ext uri="{FF2B5EF4-FFF2-40B4-BE49-F238E27FC236}">
                <a16:creationId xmlns:a16="http://schemas.microsoft.com/office/drawing/2014/main" id="{CAB50541-5BF4-6B70-5AD6-00B2F5D82525}"/>
              </a:ext>
            </a:extLst>
          </p:cNvPr>
          <p:cNvSpPr txBox="1"/>
          <p:nvPr/>
        </p:nvSpPr>
        <p:spPr>
          <a:xfrm>
            <a:off x="608497" y="2326175"/>
            <a:ext cx="2941527" cy="297902"/>
          </a:xfrm>
          <a:prstGeom prst="rect">
            <a:avLst/>
          </a:prstGeom>
          <a:noFill/>
        </p:spPr>
        <p:txBody>
          <a:bodyPr wrap="square" rtlCol="0">
            <a:spAutoFit/>
          </a:bodyPr>
          <a:lstStyle/>
          <a:p>
            <a:pPr>
              <a:lnSpc>
                <a:spcPct val="70000"/>
              </a:lnSpc>
            </a:pPr>
            <a:r>
              <a:rPr lang="en-US" b="1">
                <a:solidFill>
                  <a:schemeClr val="bg1"/>
                </a:solidFill>
                <a:latin typeface="Arial" panose="020B0604020202020204" pitchFamily="34" charset="0"/>
                <a:cs typeface="Poppins Light" panose="00000400000000000000" pitchFamily="2" charset="0"/>
              </a:rPr>
              <a:t>Step 1</a:t>
            </a:r>
          </a:p>
        </p:txBody>
      </p:sp>
      <p:sp>
        <p:nvSpPr>
          <p:cNvPr id="63" name="TextBox 62">
            <a:extLst>
              <a:ext uri="{FF2B5EF4-FFF2-40B4-BE49-F238E27FC236}">
                <a16:creationId xmlns:a16="http://schemas.microsoft.com/office/drawing/2014/main" id="{18E7DC9B-BF50-BDF1-0BA1-94CAC1358365}"/>
              </a:ext>
            </a:extLst>
          </p:cNvPr>
          <p:cNvSpPr txBox="1"/>
          <p:nvPr/>
        </p:nvSpPr>
        <p:spPr>
          <a:xfrm>
            <a:off x="608497" y="3195580"/>
            <a:ext cx="2941527" cy="297902"/>
          </a:xfrm>
          <a:prstGeom prst="rect">
            <a:avLst/>
          </a:prstGeom>
          <a:noFill/>
        </p:spPr>
        <p:txBody>
          <a:bodyPr wrap="square" rtlCol="0">
            <a:spAutoFit/>
          </a:bodyPr>
          <a:lstStyle/>
          <a:p>
            <a:pPr>
              <a:lnSpc>
                <a:spcPct val="70000"/>
              </a:lnSpc>
            </a:pPr>
            <a:r>
              <a:rPr lang="en-US" b="1">
                <a:solidFill>
                  <a:schemeClr val="bg1"/>
                </a:solidFill>
                <a:latin typeface="Arial" panose="020B0604020202020204" pitchFamily="34" charset="0"/>
                <a:cs typeface="Poppins Light" panose="00000400000000000000" pitchFamily="2" charset="0"/>
              </a:rPr>
              <a:t>Step 2</a:t>
            </a:r>
          </a:p>
        </p:txBody>
      </p:sp>
      <p:sp>
        <p:nvSpPr>
          <p:cNvPr id="64" name="TextBox 63">
            <a:extLst>
              <a:ext uri="{FF2B5EF4-FFF2-40B4-BE49-F238E27FC236}">
                <a16:creationId xmlns:a16="http://schemas.microsoft.com/office/drawing/2014/main" id="{7E29A0FC-5DA0-1C3A-CC04-CE0374C5D972}"/>
              </a:ext>
            </a:extLst>
          </p:cNvPr>
          <p:cNvSpPr txBox="1"/>
          <p:nvPr/>
        </p:nvSpPr>
        <p:spPr>
          <a:xfrm>
            <a:off x="608497" y="4070181"/>
            <a:ext cx="2941527" cy="297902"/>
          </a:xfrm>
          <a:prstGeom prst="rect">
            <a:avLst/>
          </a:prstGeom>
          <a:noFill/>
        </p:spPr>
        <p:txBody>
          <a:bodyPr wrap="square" rtlCol="0">
            <a:spAutoFit/>
          </a:bodyPr>
          <a:lstStyle/>
          <a:p>
            <a:pPr>
              <a:lnSpc>
                <a:spcPct val="70000"/>
              </a:lnSpc>
            </a:pPr>
            <a:r>
              <a:rPr lang="en-US" b="1">
                <a:solidFill>
                  <a:schemeClr val="bg1"/>
                </a:solidFill>
                <a:latin typeface="Arial" panose="020B0604020202020204" pitchFamily="34" charset="0"/>
                <a:cs typeface="Poppins Light" panose="00000400000000000000" pitchFamily="2" charset="0"/>
              </a:rPr>
              <a:t>Step 3 </a:t>
            </a:r>
          </a:p>
        </p:txBody>
      </p:sp>
      <p:sp>
        <p:nvSpPr>
          <p:cNvPr id="65" name="TextBox 64">
            <a:extLst>
              <a:ext uri="{FF2B5EF4-FFF2-40B4-BE49-F238E27FC236}">
                <a16:creationId xmlns:a16="http://schemas.microsoft.com/office/drawing/2014/main" id="{ED67A36A-448D-43EA-C4C4-D8B0606140E1}"/>
              </a:ext>
            </a:extLst>
          </p:cNvPr>
          <p:cNvSpPr txBox="1"/>
          <p:nvPr/>
        </p:nvSpPr>
        <p:spPr>
          <a:xfrm>
            <a:off x="608497" y="4944745"/>
            <a:ext cx="2941527" cy="491801"/>
          </a:xfrm>
          <a:prstGeom prst="rect">
            <a:avLst/>
          </a:prstGeom>
          <a:noFill/>
        </p:spPr>
        <p:txBody>
          <a:bodyPr wrap="square" rtlCol="0">
            <a:spAutoFit/>
          </a:bodyPr>
          <a:lstStyle/>
          <a:p>
            <a:pPr>
              <a:lnSpc>
                <a:spcPct val="70000"/>
              </a:lnSpc>
            </a:pPr>
            <a:r>
              <a:rPr lang="en-US" b="1">
                <a:solidFill>
                  <a:schemeClr val="bg1"/>
                </a:solidFill>
                <a:latin typeface="Arial" panose="020B0604020202020204" pitchFamily="34" charset="0"/>
                <a:cs typeface="Poppins Light" panose="00000400000000000000" pitchFamily="2" charset="0"/>
              </a:rPr>
              <a:t>Qualify for reduced medical deductibles</a:t>
            </a:r>
          </a:p>
        </p:txBody>
      </p:sp>
      <p:sp>
        <p:nvSpPr>
          <p:cNvPr id="6" name="TextBox 6">
            <a:extLst>
              <a:ext uri="{FF2B5EF4-FFF2-40B4-BE49-F238E27FC236}">
                <a16:creationId xmlns:a16="http://schemas.microsoft.com/office/drawing/2014/main" id="{C0A1E87D-6C7D-A587-A8EE-9E5AD91F92BD}"/>
              </a:ext>
            </a:extLst>
          </p:cNvPr>
          <p:cNvSpPr txBox="1"/>
          <p:nvPr/>
        </p:nvSpPr>
        <p:spPr>
          <a:xfrm>
            <a:off x="894826" y="5940470"/>
            <a:ext cx="10185476" cy="339837"/>
          </a:xfrm>
          <a:prstGeom prst="rect">
            <a:avLst/>
          </a:prstGeom>
        </p:spPr>
        <p:txBody>
          <a:bodyPr wrap="square" lIns="0" tIns="0" rIns="0" bIns="0" rtlCol="0" anchor="t">
            <a:spAutoFit/>
          </a:bodyPr>
          <a:lstStyle/>
          <a:p>
            <a:pPr algn="ctr">
              <a:lnSpc>
                <a:spcPts val="2880"/>
              </a:lnSpc>
            </a:pPr>
            <a:r>
              <a:rPr lang="en-US" b="1">
                <a:solidFill>
                  <a:srgbClr val="003276"/>
                </a:solidFill>
                <a:latin typeface="Arial" panose="020B0604020202020204" pitchFamily="34" charset="0"/>
                <a:ea typeface="Montserrat Bold"/>
                <a:cs typeface="Arial" panose="020B0604020202020204" pitchFamily="34" charset="0"/>
                <a:sym typeface="Montserrat Bold"/>
              </a:rPr>
              <a:t>Covered spouses who answer the call receive a $100 Tango e-gift card.</a:t>
            </a:r>
          </a:p>
        </p:txBody>
      </p:sp>
      <p:pic>
        <p:nvPicPr>
          <p:cNvPr id="2" name="Picture 1">
            <a:extLst>
              <a:ext uri="{FF2B5EF4-FFF2-40B4-BE49-F238E27FC236}">
                <a16:creationId xmlns:a16="http://schemas.microsoft.com/office/drawing/2014/main" id="{F69678C0-780B-1F7E-91C3-C7F4497623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445251"/>
            <a:ext cx="12192000" cy="428625"/>
          </a:xfrm>
          <a:prstGeom prst="rect">
            <a:avLst/>
          </a:prstGeom>
        </p:spPr>
      </p:pic>
      <p:sp>
        <p:nvSpPr>
          <p:cNvPr id="7" name="Slide Number Placeholder 6">
            <a:extLst>
              <a:ext uri="{FF2B5EF4-FFF2-40B4-BE49-F238E27FC236}">
                <a16:creationId xmlns:a16="http://schemas.microsoft.com/office/drawing/2014/main" id="{55C5E899-D588-40F8-1CB8-5A59687FCE27}"/>
              </a:ext>
            </a:extLst>
          </p:cNvPr>
          <p:cNvSpPr txBox="1">
            <a:spLocks/>
          </p:cNvSpPr>
          <p:nvPr/>
        </p:nvSpPr>
        <p:spPr bwMode="white">
          <a:xfrm>
            <a:off x="10646980" y="6515736"/>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5C6A683-A1E5-43B2-B55A-82DDA4A4FB1B}" type="slidenum">
              <a:rPr lang="en-US" sz="1400" smtClean="0">
                <a:solidFill>
                  <a:schemeClr val="bg1"/>
                </a:solidFill>
                <a:latin typeface="Arial" panose="020B0604020202020204" pitchFamily="34" charset="0"/>
                <a:cs typeface="Arial" panose="020B0604020202020204" pitchFamily="34" charset="0"/>
              </a:rPr>
              <a:t>23</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96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05BC-4048-9B1F-0B0A-4F6A91435E32}"/>
            </a:ext>
          </a:extLst>
        </p:cNvPr>
        <p:cNvGrpSpPr/>
        <p:nvPr/>
      </p:nvGrpSpPr>
      <p:grpSpPr>
        <a:xfrm>
          <a:off x="0" y="0"/>
          <a:ext cx="0" cy="0"/>
          <a:chOff x="0" y="0"/>
          <a:chExt cx="0" cy="0"/>
        </a:xfrm>
      </p:grpSpPr>
      <p:sp>
        <p:nvSpPr>
          <p:cNvPr id="6" name="Freeform 25">
            <a:extLst>
              <a:ext uri="{FF2B5EF4-FFF2-40B4-BE49-F238E27FC236}">
                <a16:creationId xmlns:a16="http://schemas.microsoft.com/office/drawing/2014/main" id="{DFF68623-D6D3-CE45-3FD5-F2C4C45DE368}"/>
              </a:ext>
            </a:extLst>
          </p:cNvPr>
          <p:cNvSpPr/>
          <p:nvPr/>
        </p:nvSpPr>
        <p:spPr>
          <a:xfrm>
            <a:off x="4729425" y="3726804"/>
            <a:ext cx="2007425" cy="1003795"/>
          </a:xfrm>
          <a:custGeom>
            <a:avLst/>
            <a:gdLst>
              <a:gd name="connsiteX0" fmla="*/ 1130307 w 2260614"/>
              <a:gd name="connsiteY0" fmla="*/ 0 h 1130400"/>
              <a:gd name="connsiteX1" fmla="*/ 2260614 w 2260614"/>
              <a:gd name="connsiteY1" fmla="*/ 1130307 h 1130400"/>
              <a:gd name="connsiteX2" fmla="*/ 2260605 w 2260614"/>
              <a:gd name="connsiteY2" fmla="*/ 1130400 h 1130400"/>
              <a:gd name="connsiteX3" fmla="*/ 10 w 2260614"/>
              <a:gd name="connsiteY3" fmla="*/ 1130400 h 1130400"/>
              <a:gd name="connsiteX4" fmla="*/ 0 w 2260614"/>
              <a:gd name="connsiteY4" fmla="*/ 1130307 h 1130400"/>
              <a:gd name="connsiteX5" fmla="*/ 1130307 w 2260614"/>
              <a:gd name="connsiteY5" fmla="*/ 0 h 11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14" h="1130400">
                <a:moveTo>
                  <a:pt x="1130307" y="0"/>
                </a:moveTo>
                <a:cubicBezTo>
                  <a:pt x="1754558" y="0"/>
                  <a:pt x="2260614" y="506056"/>
                  <a:pt x="2260614" y="1130307"/>
                </a:cubicBezTo>
                <a:lnTo>
                  <a:pt x="2260605" y="1130400"/>
                </a:lnTo>
                <a:lnTo>
                  <a:pt x="10" y="1130400"/>
                </a:lnTo>
                <a:lnTo>
                  <a:pt x="0" y="1130307"/>
                </a:lnTo>
                <a:cubicBezTo>
                  <a:pt x="0" y="506056"/>
                  <a:pt x="506056" y="0"/>
                  <a:pt x="1130307" y="0"/>
                </a:cubicBezTo>
                <a:close/>
              </a:path>
            </a:pathLst>
          </a:custGeom>
          <a:solidFill>
            <a:srgbClr val="E6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2526C657-A9EF-F9E8-0AEB-72699418591E}"/>
              </a:ext>
            </a:extLst>
          </p:cNvPr>
          <p:cNvSpPr>
            <a:spLocks noGrp="1"/>
          </p:cNvSpPr>
          <p:nvPr>
            <p:ph type="title"/>
          </p:nvPr>
        </p:nvSpPr>
        <p:spPr>
          <a:xfrm>
            <a:off x="710097" y="340100"/>
            <a:ext cx="10743470" cy="1111321"/>
          </a:xfrm>
        </p:spPr>
        <p:txBody>
          <a:bodyPr/>
          <a:lstStyle/>
          <a:p>
            <a:r>
              <a:rPr lang="en-US"/>
              <a:t>Mental Well-Being Benefits</a:t>
            </a:r>
          </a:p>
        </p:txBody>
      </p:sp>
      <p:sp>
        <p:nvSpPr>
          <p:cNvPr id="8" name="Freeform 21">
            <a:extLst>
              <a:ext uri="{FF2B5EF4-FFF2-40B4-BE49-F238E27FC236}">
                <a16:creationId xmlns:a16="http://schemas.microsoft.com/office/drawing/2014/main" id="{90833F98-07A5-8043-43BE-E403CC040F9A}"/>
              </a:ext>
            </a:extLst>
          </p:cNvPr>
          <p:cNvSpPr/>
          <p:nvPr/>
        </p:nvSpPr>
        <p:spPr>
          <a:xfrm>
            <a:off x="3044576" y="4650179"/>
            <a:ext cx="2007425" cy="1003797"/>
          </a:xfrm>
          <a:custGeom>
            <a:avLst/>
            <a:gdLst>
              <a:gd name="connsiteX0" fmla="*/ 10 w 2260614"/>
              <a:gd name="connsiteY0" fmla="*/ 0 h 1130402"/>
              <a:gd name="connsiteX1" fmla="*/ 2260605 w 2260614"/>
              <a:gd name="connsiteY1" fmla="*/ 0 h 1130402"/>
              <a:gd name="connsiteX2" fmla="*/ 2260614 w 2260614"/>
              <a:gd name="connsiteY2" fmla="*/ 95 h 1130402"/>
              <a:gd name="connsiteX3" fmla="*/ 1130307 w 2260614"/>
              <a:gd name="connsiteY3" fmla="*/ 1130402 h 1130402"/>
              <a:gd name="connsiteX4" fmla="*/ 0 w 2260614"/>
              <a:gd name="connsiteY4" fmla="*/ 95 h 1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14" h="1130402">
                <a:moveTo>
                  <a:pt x="10" y="0"/>
                </a:moveTo>
                <a:lnTo>
                  <a:pt x="2260605" y="0"/>
                </a:lnTo>
                <a:lnTo>
                  <a:pt x="2260614" y="95"/>
                </a:lnTo>
                <a:cubicBezTo>
                  <a:pt x="2260614" y="624346"/>
                  <a:pt x="1754558" y="1130402"/>
                  <a:pt x="1130307" y="1130402"/>
                </a:cubicBezTo>
                <a:cubicBezTo>
                  <a:pt x="506056" y="1130402"/>
                  <a:pt x="0" y="624346"/>
                  <a:pt x="0" y="95"/>
                </a:cubicBezTo>
                <a:close/>
              </a:path>
            </a:pathLst>
          </a:custGeom>
          <a:solidFill>
            <a:srgbClr val="E6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 name="Freeform 23">
            <a:extLst>
              <a:ext uri="{FF2B5EF4-FFF2-40B4-BE49-F238E27FC236}">
                <a16:creationId xmlns:a16="http://schemas.microsoft.com/office/drawing/2014/main" id="{EFF74766-3C14-6DF7-B09D-C7AA9399D6DE}"/>
              </a:ext>
            </a:extLst>
          </p:cNvPr>
          <p:cNvSpPr/>
          <p:nvPr/>
        </p:nvSpPr>
        <p:spPr>
          <a:xfrm>
            <a:off x="6410462" y="4650179"/>
            <a:ext cx="2007425" cy="1003797"/>
          </a:xfrm>
          <a:custGeom>
            <a:avLst/>
            <a:gdLst>
              <a:gd name="connsiteX0" fmla="*/ 10 w 2260614"/>
              <a:gd name="connsiteY0" fmla="*/ 0 h 1130402"/>
              <a:gd name="connsiteX1" fmla="*/ 2260604 w 2260614"/>
              <a:gd name="connsiteY1" fmla="*/ 0 h 1130402"/>
              <a:gd name="connsiteX2" fmla="*/ 2260614 w 2260614"/>
              <a:gd name="connsiteY2" fmla="*/ 95 h 1130402"/>
              <a:gd name="connsiteX3" fmla="*/ 1130307 w 2260614"/>
              <a:gd name="connsiteY3" fmla="*/ 1130402 h 1130402"/>
              <a:gd name="connsiteX4" fmla="*/ 0 w 2260614"/>
              <a:gd name="connsiteY4" fmla="*/ 95 h 1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14" h="1130402">
                <a:moveTo>
                  <a:pt x="10" y="0"/>
                </a:moveTo>
                <a:lnTo>
                  <a:pt x="2260604" y="0"/>
                </a:lnTo>
                <a:lnTo>
                  <a:pt x="2260614" y="95"/>
                </a:lnTo>
                <a:cubicBezTo>
                  <a:pt x="2260614" y="624346"/>
                  <a:pt x="1754558" y="1130402"/>
                  <a:pt x="1130307" y="1130402"/>
                </a:cubicBezTo>
                <a:cubicBezTo>
                  <a:pt x="506056" y="1130402"/>
                  <a:pt x="0" y="624346"/>
                  <a:pt x="0" y="95"/>
                </a:cubicBezTo>
                <a:close/>
              </a:path>
            </a:pathLst>
          </a:custGeom>
          <a:solidFill>
            <a:srgbClr val="E6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 name="Freeform 25">
            <a:extLst>
              <a:ext uri="{FF2B5EF4-FFF2-40B4-BE49-F238E27FC236}">
                <a16:creationId xmlns:a16="http://schemas.microsoft.com/office/drawing/2014/main" id="{CEC8DF46-C426-8BD2-D255-BD13C5E7E808}"/>
              </a:ext>
            </a:extLst>
          </p:cNvPr>
          <p:cNvSpPr/>
          <p:nvPr/>
        </p:nvSpPr>
        <p:spPr>
          <a:xfrm>
            <a:off x="1334025" y="3646551"/>
            <a:ext cx="2007425" cy="1003795"/>
          </a:xfrm>
          <a:custGeom>
            <a:avLst/>
            <a:gdLst>
              <a:gd name="connsiteX0" fmla="*/ 1130307 w 2260614"/>
              <a:gd name="connsiteY0" fmla="*/ 0 h 1130400"/>
              <a:gd name="connsiteX1" fmla="*/ 2260614 w 2260614"/>
              <a:gd name="connsiteY1" fmla="*/ 1130307 h 1130400"/>
              <a:gd name="connsiteX2" fmla="*/ 2260605 w 2260614"/>
              <a:gd name="connsiteY2" fmla="*/ 1130400 h 1130400"/>
              <a:gd name="connsiteX3" fmla="*/ 10 w 2260614"/>
              <a:gd name="connsiteY3" fmla="*/ 1130400 h 1130400"/>
              <a:gd name="connsiteX4" fmla="*/ 0 w 2260614"/>
              <a:gd name="connsiteY4" fmla="*/ 1130307 h 1130400"/>
              <a:gd name="connsiteX5" fmla="*/ 1130307 w 2260614"/>
              <a:gd name="connsiteY5" fmla="*/ 0 h 11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14" h="1130400">
                <a:moveTo>
                  <a:pt x="1130307" y="0"/>
                </a:moveTo>
                <a:cubicBezTo>
                  <a:pt x="1754558" y="0"/>
                  <a:pt x="2260614" y="506056"/>
                  <a:pt x="2260614" y="1130307"/>
                </a:cubicBezTo>
                <a:lnTo>
                  <a:pt x="2260605" y="1130400"/>
                </a:lnTo>
                <a:lnTo>
                  <a:pt x="10" y="1130400"/>
                </a:lnTo>
                <a:lnTo>
                  <a:pt x="0" y="1130307"/>
                </a:lnTo>
                <a:cubicBezTo>
                  <a:pt x="0" y="506056"/>
                  <a:pt x="506056" y="0"/>
                  <a:pt x="1130307" y="0"/>
                </a:cubicBezTo>
                <a:close/>
              </a:path>
            </a:pathLst>
          </a:custGeom>
          <a:solidFill>
            <a:srgbClr val="E6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 name="Freeform 27">
            <a:extLst>
              <a:ext uri="{FF2B5EF4-FFF2-40B4-BE49-F238E27FC236}">
                <a16:creationId xmlns:a16="http://schemas.microsoft.com/office/drawing/2014/main" id="{A1E87174-08FF-839E-4270-A017F8994C94}"/>
              </a:ext>
            </a:extLst>
          </p:cNvPr>
          <p:cNvSpPr/>
          <p:nvPr/>
        </p:nvSpPr>
        <p:spPr>
          <a:xfrm>
            <a:off x="8121013" y="3646551"/>
            <a:ext cx="2007425" cy="1003795"/>
          </a:xfrm>
          <a:custGeom>
            <a:avLst/>
            <a:gdLst>
              <a:gd name="connsiteX0" fmla="*/ 1130307 w 2260614"/>
              <a:gd name="connsiteY0" fmla="*/ 0 h 1130400"/>
              <a:gd name="connsiteX1" fmla="*/ 2260614 w 2260614"/>
              <a:gd name="connsiteY1" fmla="*/ 1130307 h 1130400"/>
              <a:gd name="connsiteX2" fmla="*/ 2260605 w 2260614"/>
              <a:gd name="connsiteY2" fmla="*/ 1130400 h 1130400"/>
              <a:gd name="connsiteX3" fmla="*/ 9 w 2260614"/>
              <a:gd name="connsiteY3" fmla="*/ 1130400 h 1130400"/>
              <a:gd name="connsiteX4" fmla="*/ 0 w 2260614"/>
              <a:gd name="connsiteY4" fmla="*/ 1130307 h 1130400"/>
              <a:gd name="connsiteX5" fmla="*/ 1130307 w 2260614"/>
              <a:gd name="connsiteY5" fmla="*/ 0 h 11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14" h="1130400">
                <a:moveTo>
                  <a:pt x="1130307" y="0"/>
                </a:moveTo>
                <a:cubicBezTo>
                  <a:pt x="1754558" y="0"/>
                  <a:pt x="2260614" y="506056"/>
                  <a:pt x="2260614" y="1130307"/>
                </a:cubicBezTo>
                <a:lnTo>
                  <a:pt x="2260605" y="1130400"/>
                </a:lnTo>
                <a:lnTo>
                  <a:pt x="9" y="1130400"/>
                </a:lnTo>
                <a:lnTo>
                  <a:pt x="0" y="1130307"/>
                </a:lnTo>
                <a:cubicBezTo>
                  <a:pt x="0" y="506056"/>
                  <a:pt x="506056" y="0"/>
                  <a:pt x="1130307" y="0"/>
                </a:cubicBezTo>
                <a:close/>
              </a:path>
            </a:pathLst>
          </a:custGeom>
          <a:solidFill>
            <a:srgbClr val="E6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Oval 11">
            <a:extLst>
              <a:ext uri="{FF2B5EF4-FFF2-40B4-BE49-F238E27FC236}">
                <a16:creationId xmlns:a16="http://schemas.microsoft.com/office/drawing/2014/main" id="{98BFF059-86DE-7093-2139-F8B0202D27E5}"/>
              </a:ext>
            </a:extLst>
          </p:cNvPr>
          <p:cNvSpPr/>
          <p:nvPr/>
        </p:nvSpPr>
        <p:spPr>
          <a:xfrm>
            <a:off x="1630898" y="3943423"/>
            <a:ext cx="1413679" cy="1413679"/>
          </a:xfrm>
          <a:prstGeom prst="ellipse">
            <a:avLst/>
          </a:prstGeom>
          <a:solidFill>
            <a:srgbClr val="DD1A24"/>
          </a:solidFill>
          <a:ln w="12700" cap="flat" cmpd="sng" algn="ctr">
            <a:noFill/>
            <a:prstDash val="solid"/>
            <a:miter lim="800000"/>
          </a:ln>
          <a:effectLst>
            <a:outerShdw blurRad="508000" dist="266700" dir="5520000" sx="87000" sy="87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600" b="0" i="0" u="none" strike="noStrike" kern="0" cap="none" spc="-15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
        <p:nvSpPr>
          <p:cNvPr id="13" name="Oval 12">
            <a:extLst>
              <a:ext uri="{FF2B5EF4-FFF2-40B4-BE49-F238E27FC236}">
                <a16:creationId xmlns:a16="http://schemas.microsoft.com/office/drawing/2014/main" id="{CF5B75CF-6522-6BB9-794F-C24BEB70A327}"/>
              </a:ext>
            </a:extLst>
          </p:cNvPr>
          <p:cNvSpPr/>
          <p:nvPr/>
        </p:nvSpPr>
        <p:spPr>
          <a:xfrm>
            <a:off x="3341450" y="3943423"/>
            <a:ext cx="1413679" cy="1413679"/>
          </a:xfrm>
          <a:prstGeom prst="ellipse">
            <a:avLst/>
          </a:prstGeom>
          <a:solidFill>
            <a:srgbClr val="DD1A24"/>
          </a:solidFill>
          <a:ln w="12700" cap="flat" cmpd="sng" algn="ctr">
            <a:noFill/>
            <a:prstDash val="solid"/>
            <a:miter lim="800000"/>
          </a:ln>
          <a:effectLst>
            <a:outerShdw blurRad="508000" dist="266700" dir="5520000" sx="87000" sy="87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600" b="0" i="0" u="none" strike="noStrike" kern="0" cap="none" spc="-15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75048372-0C54-9F66-CD08-6E1E09CEB1F5}"/>
              </a:ext>
            </a:extLst>
          </p:cNvPr>
          <p:cNvSpPr/>
          <p:nvPr/>
        </p:nvSpPr>
        <p:spPr>
          <a:xfrm>
            <a:off x="8417887" y="3943423"/>
            <a:ext cx="1413679" cy="1413679"/>
          </a:xfrm>
          <a:prstGeom prst="ellipse">
            <a:avLst/>
          </a:prstGeom>
          <a:solidFill>
            <a:srgbClr val="DD1A24"/>
          </a:solidFill>
          <a:ln w="12700" cap="flat" cmpd="sng" algn="ctr">
            <a:noFill/>
            <a:prstDash val="solid"/>
            <a:miter lim="800000"/>
          </a:ln>
          <a:effectLst>
            <a:outerShdw blurRad="508000" dist="266700" dir="5520000" sx="87000" sy="87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600" b="0" i="0" u="none" strike="noStrike" kern="0" cap="none" spc="-15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
        <p:nvSpPr>
          <p:cNvPr id="15" name="Oval 14">
            <a:extLst>
              <a:ext uri="{FF2B5EF4-FFF2-40B4-BE49-F238E27FC236}">
                <a16:creationId xmlns:a16="http://schemas.microsoft.com/office/drawing/2014/main" id="{E5194DDE-85E7-D37C-7474-DB3EB1BC7868}"/>
              </a:ext>
            </a:extLst>
          </p:cNvPr>
          <p:cNvSpPr/>
          <p:nvPr/>
        </p:nvSpPr>
        <p:spPr>
          <a:xfrm>
            <a:off x="6707334" y="3943423"/>
            <a:ext cx="1413679" cy="1413679"/>
          </a:xfrm>
          <a:prstGeom prst="ellipse">
            <a:avLst/>
          </a:prstGeom>
          <a:solidFill>
            <a:srgbClr val="DD1A24"/>
          </a:solidFill>
          <a:ln w="12700" cap="flat" cmpd="sng" algn="ctr">
            <a:noFill/>
            <a:prstDash val="solid"/>
            <a:miter lim="800000"/>
          </a:ln>
          <a:effectLst>
            <a:outerShdw blurRad="508000" dist="266700" dir="5520000" sx="87000" sy="87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600" b="0" i="0" u="none" strike="noStrike" kern="0" cap="none" spc="-15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7702CFBD-552C-8D26-106A-B7C91EE8A7D9}"/>
              </a:ext>
            </a:extLst>
          </p:cNvPr>
          <p:cNvGrpSpPr/>
          <p:nvPr/>
        </p:nvGrpSpPr>
        <p:grpSpPr>
          <a:xfrm>
            <a:off x="921135" y="2953959"/>
            <a:ext cx="2888755" cy="570988"/>
            <a:chOff x="932773" y="2770410"/>
            <a:chExt cx="2888755" cy="570988"/>
          </a:xfrm>
        </p:grpSpPr>
        <p:sp>
          <p:nvSpPr>
            <p:cNvPr id="4" name="Rectangle 3">
              <a:extLst>
                <a:ext uri="{FF2B5EF4-FFF2-40B4-BE49-F238E27FC236}">
                  <a16:creationId xmlns:a16="http://schemas.microsoft.com/office/drawing/2014/main" id="{C9BF45B7-2EA1-730A-63FB-9B18750AC4A0}"/>
                </a:ext>
              </a:extLst>
            </p:cNvPr>
            <p:cNvSpPr/>
            <p:nvPr/>
          </p:nvSpPr>
          <p:spPr>
            <a:xfrm>
              <a:off x="1175380" y="2770410"/>
              <a:ext cx="2313454" cy="369332"/>
            </a:xfrm>
            <a:prstGeom prst="rect">
              <a:avLst/>
            </a:prstGeom>
          </p:spPr>
          <p:txBody>
            <a:bodyPr wrap="none">
              <a:spAutoFit/>
            </a:bodyPr>
            <a:lstStyle/>
            <a:p>
              <a:pPr algn="ctr"/>
              <a:r>
                <a:rPr lang="en-US" sz="1800" b="1">
                  <a:solidFill>
                    <a:srgbClr val="003276"/>
                  </a:solidFill>
                  <a:latin typeface="Arial" panose="020B0604020202020204" pitchFamily="34" charset="0"/>
                </a:rPr>
                <a:t>Unlimited coaching</a:t>
              </a:r>
              <a:endParaRPr lang="en-IN" b="1">
                <a:solidFill>
                  <a:schemeClr val="tx2"/>
                </a:solidFill>
                <a:latin typeface="Arial" panose="020B0604020202020204" pitchFamily="34" charset="0"/>
                <a:cs typeface="Segoe UI" panose="020B0502040204020203" pitchFamily="34" charset="0"/>
              </a:endParaRPr>
            </a:p>
          </p:txBody>
        </p:sp>
        <p:sp>
          <p:nvSpPr>
            <p:cNvPr id="5" name="Rectangle 4">
              <a:extLst>
                <a:ext uri="{FF2B5EF4-FFF2-40B4-BE49-F238E27FC236}">
                  <a16:creationId xmlns:a16="http://schemas.microsoft.com/office/drawing/2014/main" id="{6FD3940A-EE6A-6F19-B035-65DDD632201D}"/>
                </a:ext>
              </a:extLst>
            </p:cNvPr>
            <p:cNvSpPr/>
            <p:nvPr/>
          </p:nvSpPr>
          <p:spPr>
            <a:xfrm>
              <a:off x="932773" y="3042726"/>
              <a:ext cx="2888755" cy="298672"/>
            </a:xfrm>
            <a:prstGeom prst="rect">
              <a:avLst/>
            </a:prstGeom>
          </p:spPr>
          <p:txBody>
            <a:bodyPr wrap="square">
              <a:spAutoFit/>
            </a:bodyPr>
            <a:lstStyle/>
            <a:p>
              <a:pPr algn="ctr">
                <a:lnSpc>
                  <a:spcPct val="120000"/>
                </a:lnSpc>
              </a:pPr>
              <a:r>
                <a:rPr lang="en-US" sz="1200">
                  <a:latin typeface="Arial" panose="020B0604020202020204" pitchFamily="34" charset="0"/>
                  <a:cs typeface="Segoe UI Light" panose="020B0502040204020203" pitchFamily="34" charset="0"/>
                </a:rPr>
                <a:t>with certified coaches</a:t>
              </a:r>
            </a:p>
          </p:txBody>
        </p:sp>
      </p:grpSp>
      <p:grpSp>
        <p:nvGrpSpPr>
          <p:cNvPr id="26" name="Group 25">
            <a:extLst>
              <a:ext uri="{FF2B5EF4-FFF2-40B4-BE49-F238E27FC236}">
                <a16:creationId xmlns:a16="http://schemas.microsoft.com/office/drawing/2014/main" id="{E24D99A8-39A0-0698-414C-1D0FA890A3A4}"/>
              </a:ext>
            </a:extLst>
          </p:cNvPr>
          <p:cNvGrpSpPr/>
          <p:nvPr/>
        </p:nvGrpSpPr>
        <p:grpSpPr>
          <a:xfrm>
            <a:off x="2677162" y="5799759"/>
            <a:ext cx="2888755" cy="581498"/>
            <a:chOff x="2677162" y="5799759"/>
            <a:chExt cx="2888755" cy="581498"/>
          </a:xfrm>
        </p:grpSpPr>
        <p:sp>
          <p:nvSpPr>
            <p:cNvPr id="60" name="Rectangle 59">
              <a:extLst>
                <a:ext uri="{FF2B5EF4-FFF2-40B4-BE49-F238E27FC236}">
                  <a16:creationId xmlns:a16="http://schemas.microsoft.com/office/drawing/2014/main" id="{C9F278FA-06AD-93B1-C73C-76C92E14845B}"/>
                </a:ext>
              </a:extLst>
            </p:cNvPr>
            <p:cNvSpPr/>
            <p:nvPr/>
          </p:nvSpPr>
          <p:spPr>
            <a:xfrm>
              <a:off x="3150610" y="5799759"/>
              <a:ext cx="1851790" cy="369332"/>
            </a:xfrm>
            <a:prstGeom prst="rect">
              <a:avLst/>
            </a:prstGeom>
          </p:spPr>
          <p:txBody>
            <a:bodyPr wrap="none">
              <a:spAutoFit/>
            </a:bodyPr>
            <a:lstStyle/>
            <a:p>
              <a:pPr algn="ctr"/>
              <a:r>
                <a:rPr lang="en-US" sz="1800" b="1">
                  <a:solidFill>
                    <a:srgbClr val="003276"/>
                  </a:solidFill>
                  <a:latin typeface="Arial" panose="020B0604020202020204" pitchFamily="34" charset="0"/>
                </a:rPr>
                <a:t>Private therapy</a:t>
              </a:r>
              <a:endParaRPr lang="en-IN" b="1">
                <a:solidFill>
                  <a:schemeClr val="tx2"/>
                </a:solidFill>
                <a:latin typeface="Arial" panose="020B0604020202020204" pitchFamily="34" charset="0"/>
                <a:cs typeface="Segoe UI" panose="020B0502040204020203" pitchFamily="34" charset="0"/>
              </a:endParaRPr>
            </a:p>
          </p:txBody>
        </p:sp>
        <p:sp>
          <p:nvSpPr>
            <p:cNvPr id="61" name="Rectangle 60">
              <a:extLst>
                <a:ext uri="{FF2B5EF4-FFF2-40B4-BE49-F238E27FC236}">
                  <a16:creationId xmlns:a16="http://schemas.microsoft.com/office/drawing/2014/main" id="{F0C6750C-ECE7-124D-BD26-2B33241CEC4D}"/>
                </a:ext>
              </a:extLst>
            </p:cNvPr>
            <p:cNvSpPr/>
            <p:nvPr/>
          </p:nvSpPr>
          <p:spPr>
            <a:xfrm>
              <a:off x="2677162" y="6082585"/>
              <a:ext cx="2888755" cy="298672"/>
            </a:xfrm>
            <a:prstGeom prst="rect">
              <a:avLst/>
            </a:prstGeom>
          </p:spPr>
          <p:txBody>
            <a:bodyPr wrap="square">
              <a:spAutoFit/>
            </a:bodyPr>
            <a:lstStyle/>
            <a:p>
              <a:pPr algn="ctr">
                <a:lnSpc>
                  <a:spcPct val="120000"/>
                </a:lnSpc>
              </a:pPr>
              <a:r>
                <a:rPr lang="en-US" sz="1200">
                  <a:latin typeface="Arial" panose="020B0604020202020204" pitchFamily="34" charset="0"/>
                  <a:cs typeface="Segoe UI Light" panose="020B0502040204020203" pitchFamily="34" charset="0"/>
                </a:rPr>
                <a:t>and medication management</a:t>
              </a:r>
            </a:p>
          </p:txBody>
        </p:sp>
      </p:grpSp>
      <p:grpSp>
        <p:nvGrpSpPr>
          <p:cNvPr id="29" name="Group 28">
            <a:extLst>
              <a:ext uri="{FF2B5EF4-FFF2-40B4-BE49-F238E27FC236}">
                <a16:creationId xmlns:a16="http://schemas.microsoft.com/office/drawing/2014/main" id="{61A813D1-04D3-AE8F-1B43-AEED5D1DC1E7}"/>
              </a:ext>
            </a:extLst>
          </p:cNvPr>
          <p:cNvGrpSpPr/>
          <p:nvPr/>
        </p:nvGrpSpPr>
        <p:grpSpPr>
          <a:xfrm>
            <a:off x="4288759" y="2680532"/>
            <a:ext cx="2888755" cy="846395"/>
            <a:chOff x="4328716" y="2540146"/>
            <a:chExt cx="2888755" cy="846395"/>
          </a:xfrm>
        </p:grpSpPr>
        <p:sp>
          <p:nvSpPr>
            <p:cNvPr id="62" name="Rectangle 61">
              <a:extLst>
                <a:ext uri="{FF2B5EF4-FFF2-40B4-BE49-F238E27FC236}">
                  <a16:creationId xmlns:a16="http://schemas.microsoft.com/office/drawing/2014/main" id="{E4CB6A74-1E77-75E0-CA83-7BE46106EDDD}"/>
                </a:ext>
              </a:extLst>
            </p:cNvPr>
            <p:cNvSpPr/>
            <p:nvPr/>
          </p:nvSpPr>
          <p:spPr>
            <a:xfrm>
              <a:off x="4632833" y="2540146"/>
              <a:ext cx="2152849" cy="646331"/>
            </a:xfrm>
            <a:prstGeom prst="rect">
              <a:avLst/>
            </a:prstGeom>
          </p:spPr>
          <p:txBody>
            <a:bodyPr wrap="square">
              <a:spAutoFit/>
            </a:bodyPr>
            <a:lstStyle/>
            <a:p>
              <a:pPr algn="ctr"/>
              <a:r>
                <a:rPr lang="en-US" b="1">
                  <a:solidFill>
                    <a:srgbClr val="003276"/>
                  </a:solidFill>
                  <a:latin typeface="Arial" panose="020B0604020202020204" pitchFamily="34" charset="0"/>
                  <a:cs typeface="Segoe UI" panose="020B0502040204020203" pitchFamily="34" charset="0"/>
                </a:rPr>
                <a:t>Mental health care navigators</a:t>
              </a:r>
              <a:endParaRPr lang="en-IN" b="1">
                <a:solidFill>
                  <a:schemeClr val="tx2"/>
                </a:solidFill>
                <a:latin typeface="Arial" panose="020B0604020202020204"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653AADA0-E729-1439-4FAF-D4C6D685B600}"/>
                </a:ext>
              </a:extLst>
            </p:cNvPr>
            <p:cNvSpPr/>
            <p:nvPr/>
          </p:nvSpPr>
          <p:spPr>
            <a:xfrm>
              <a:off x="4328716" y="3087869"/>
              <a:ext cx="2888755" cy="298672"/>
            </a:xfrm>
            <a:prstGeom prst="rect">
              <a:avLst/>
            </a:prstGeom>
          </p:spPr>
          <p:txBody>
            <a:bodyPr wrap="square">
              <a:spAutoFit/>
            </a:bodyPr>
            <a:lstStyle/>
            <a:p>
              <a:pPr algn="ctr">
                <a:lnSpc>
                  <a:spcPct val="120000"/>
                </a:lnSpc>
              </a:pPr>
              <a:r>
                <a:rPr lang="en-US" sz="1200">
                  <a:latin typeface="Arial" panose="020B0604020202020204" pitchFamily="34" charset="0"/>
                  <a:cs typeface="Segoe UI Light" panose="020B0502040204020203" pitchFamily="34" charset="0"/>
                </a:rPr>
                <a:t>connect you to providers and resources</a:t>
              </a:r>
            </a:p>
          </p:txBody>
        </p:sp>
      </p:grpSp>
      <p:grpSp>
        <p:nvGrpSpPr>
          <p:cNvPr id="27" name="Group 26">
            <a:extLst>
              <a:ext uri="{FF2B5EF4-FFF2-40B4-BE49-F238E27FC236}">
                <a16:creationId xmlns:a16="http://schemas.microsoft.com/office/drawing/2014/main" id="{15D3B35E-4392-FA09-1219-1C50CF6186B9}"/>
              </a:ext>
            </a:extLst>
          </p:cNvPr>
          <p:cNvGrpSpPr/>
          <p:nvPr/>
        </p:nvGrpSpPr>
        <p:grpSpPr>
          <a:xfrm>
            <a:off x="5969796" y="5811504"/>
            <a:ext cx="3037044" cy="566619"/>
            <a:chOff x="5969796" y="5811504"/>
            <a:chExt cx="3037044" cy="566619"/>
          </a:xfrm>
        </p:grpSpPr>
        <p:sp>
          <p:nvSpPr>
            <p:cNvPr id="64" name="Rectangle 63">
              <a:extLst>
                <a:ext uri="{FF2B5EF4-FFF2-40B4-BE49-F238E27FC236}">
                  <a16:creationId xmlns:a16="http://schemas.microsoft.com/office/drawing/2014/main" id="{983CF2BF-8D4C-2A19-4EF2-D77B39DED5A2}"/>
                </a:ext>
              </a:extLst>
            </p:cNvPr>
            <p:cNvSpPr/>
            <p:nvPr/>
          </p:nvSpPr>
          <p:spPr>
            <a:xfrm>
              <a:off x="6187816" y="5811504"/>
              <a:ext cx="2582758" cy="369332"/>
            </a:xfrm>
            <a:prstGeom prst="rect">
              <a:avLst/>
            </a:prstGeom>
          </p:spPr>
          <p:txBody>
            <a:bodyPr wrap="none">
              <a:spAutoFit/>
            </a:bodyPr>
            <a:lstStyle/>
            <a:p>
              <a:pPr algn="ctr"/>
              <a:r>
                <a:rPr lang="en-US" sz="1800" b="1">
                  <a:solidFill>
                    <a:srgbClr val="003276"/>
                  </a:solidFill>
                  <a:latin typeface="Arial" panose="020B0604020202020204" pitchFamily="34" charset="0"/>
                </a:rPr>
                <a:t>On-demand exercises</a:t>
              </a:r>
              <a:endParaRPr lang="en-IN" b="1">
                <a:solidFill>
                  <a:schemeClr val="tx2"/>
                </a:solidFill>
                <a:latin typeface="Arial" panose="020B0604020202020204"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7D3BAE10-3695-3DED-EE5B-9BE41A6635D1}"/>
                </a:ext>
              </a:extLst>
            </p:cNvPr>
            <p:cNvSpPr/>
            <p:nvPr/>
          </p:nvSpPr>
          <p:spPr>
            <a:xfrm>
              <a:off x="5969796" y="6079451"/>
              <a:ext cx="3037044" cy="298672"/>
            </a:xfrm>
            <a:prstGeom prst="rect">
              <a:avLst/>
            </a:prstGeom>
          </p:spPr>
          <p:txBody>
            <a:bodyPr wrap="square">
              <a:spAutoFit/>
            </a:bodyPr>
            <a:lstStyle/>
            <a:p>
              <a:pPr algn="ctr">
                <a:lnSpc>
                  <a:spcPct val="120000"/>
                </a:lnSpc>
              </a:pPr>
              <a:r>
                <a:rPr lang="en-US" sz="1200">
                  <a:latin typeface="Arial" panose="020B0604020202020204" pitchFamily="34" charset="0"/>
                  <a:cs typeface="Segoe UI Light" panose="020B0502040204020203" pitchFamily="34" charset="0"/>
                </a:rPr>
                <a:t>for immediate relief and long-term skills</a:t>
              </a:r>
            </a:p>
          </p:txBody>
        </p:sp>
      </p:grpSp>
      <p:grpSp>
        <p:nvGrpSpPr>
          <p:cNvPr id="30" name="Group 29">
            <a:extLst>
              <a:ext uri="{FF2B5EF4-FFF2-40B4-BE49-F238E27FC236}">
                <a16:creationId xmlns:a16="http://schemas.microsoft.com/office/drawing/2014/main" id="{6E82A850-EB21-63A8-7DEF-B85D7D73A8FF}"/>
              </a:ext>
            </a:extLst>
          </p:cNvPr>
          <p:cNvGrpSpPr/>
          <p:nvPr/>
        </p:nvGrpSpPr>
        <p:grpSpPr>
          <a:xfrm>
            <a:off x="7701389" y="2949620"/>
            <a:ext cx="2888755" cy="574928"/>
            <a:chOff x="7724660" y="2766470"/>
            <a:chExt cx="2888755" cy="574928"/>
          </a:xfrm>
        </p:grpSpPr>
        <p:sp>
          <p:nvSpPr>
            <p:cNvPr id="66" name="Rectangle 65">
              <a:extLst>
                <a:ext uri="{FF2B5EF4-FFF2-40B4-BE49-F238E27FC236}">
                  <a16:creationId xmlns:a16="http://schemas.microsoft.com/office/drawing/2014/main" id="{73CCAF63-2A06-53F9-BA21-18541097E753}"/>
                </a:ext>
              </a:extLst>
            </p:cNvPr>
            <p:cNvSpPr/>
            <p:nvPr/>
          </p:nvSpPr>
          <p:spPr>
            <a:xfrm>
              <a:off x="8108770" y="2766470"/>
              <a:ext cx="2078454" cy="369332"/>
            </a:xfrm>
            <a:prstGeom prst="rect">
              <a:avLst/>
            </a:prstGeom>
          </p:spPr>
          <p:txBody>
            <a:bodyPr wrap="none">
              <a:spAutoFit/>
            </a:bodyPr>
            <a:lstStyle/>
            <a:p>
              <a:pPr algn="ctr"/>
              <a:r>
                <a:rPr lang="en-US" b="1">
                  <a:solidFill>
                    <a:srgbClr val="003276"/>
                  </a:solidFill>
                  <a:latin typeface="Arial" panose="020B0604020202020204" pitchFamily="34" charset="0"/>
                  <a:cs typeface="Segoe UI" panose="020B0502040204020203" pitchFamily="34" charset="0"/>
                </a:rPr>
                <a:t>Work/life support</a:t>
              </a:r>
              <a:endParaRPr lang="en-IN" b="1">
                <a:solidFill>
                  <a:schemeClr val="tx2"/>
                </a:solidFill>
                <a:latin typeface="Arial" panose="020B0604020202020204"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301805A2-6D4C-760C-0E2D-7D22EBBAA141}"/>
                </a:ext>
              </a:extLst>
            </p:cNvPr>
            <p:cNvSpPr/>
            <p:nvPr/>
          </p:nvSpPr>
          <p:spPr>
            <a:xfrm>
              <a:off x="7724660" y="3042726"/>
              <a:ext cx="2888755" cy="298672"/>
            </a:xfrm>
            <a:prstGeom prst="rect">
              <a:avLst/>
            </a:prstGeom>
          </p:spPr>
          <p:txBody>
            <a:bodyPr wrap="square">
              <a:spAutoFit/>
            </a:bodyPr>
            <a:lstStyle/>
            <a:p>
              <a:pPr algn="ctr">
                <a:lnSpc>
                  <a:spcPct val="120000"/>
                </a:lnSpc>
              </a:pPr>
              <a:r>
                <a:rPr lang="en-US" sz="1200">
                  <a:latin typeface="Arial" panose="020B0604020202020204" pitchFamily="34" charset="0"/>
                  <a:cs typeface="Segoe UI Light" panose="020B0502040204020203" pitchFamily="34" charset="0"/>
                </a:rPr>
                <a:t>to manage major life events and more</a:t>
              </a:r>
            </a:p>
          </p:txBody>
        </p:sp>
      </p:grpSp>
      <p:sp>
        <p:nvSpPr>
          <p:cNvPr id="68" name="TextBox 67">
            <a:extLst>
              <a:ext uri="{FF2B5EF4-FFF2-40B4-BE49-F238E27FC236}">
                <a16:creationId xmlns:a16="http://schemas.microsoft.com/office/drawing/2014/main" id="{E3C9B6E2-5AF2-CAC3-3B47-146D13F4369E}"/>
              </a:ext>
            </a:extLst>
          </p:cNvPr>
          <p:cNvSpPr txBox="1"/>
          <p:nvPr/>
        </p:nvSpPr>
        <p:spPr>
          <a:xfrm>
            <a:off x="710097" y="1953235"/>
            <a:ext cx="10743470" cy="412100"/>
          </a:xfrm>
          <a:prstGeom prst="rect">
            <a:avLst/>
          </a:prstGeom>
          <a:noFill/>
        </p:spPr>
        <p:txBody>
          <a:bodyPr wrap="square" rtlCol="0">
            <a:spAutoFit/>
          </a:bodyPr>
          <a:lstStyle/>
          <a:p>
            <a:pPr algn="ctr">
              <a:lnSpc>
                <a:spcPct val="70000"/>
              </a:lnSpc>
            </a:pPr>
            <a:r>
              <a:rPr lang="en-US" sz="2800" b="1">
                <a:solidFill>
                  <a:srgbClr val="003276"/>
                </a:solidFill>
                <a:latin typeface="Arial" panose="020B0604020202020204" pitchFamily="34" charset="0"/>
                <a:cs typeface="Poppins Light" panose="00000400000000000000" pitchFamily="2" charset="0"/>
              </a:rPr>
              <a:t>Support for your mental well-being, when and how you need it</a:t>
            </a:r>
          </a:p>
        </p:txBody>
      </p:sp>
      <p:sp>
        <p:nvSpPr>
          <p:cNvPr id="74" name="TextBox 73">
            <a:extLst>
              <a:ext uri="{FF2B5EF4-FFF2-40B4-BE49-F238E27FC236}">
                <a16:creationId xmlns:a16="http://schemas.microsoft.com/office/drawing/2014/main" id="{2C330A13-17F3-262E-3972-54355587AF9D}"/>
              </a:ext>
            </a:extLst>
          </p:cNvPr>
          <p:cNvSpPr txBox="1"/>
          <p:nvPr/>
        </p:nvSpPr>
        <p:spPr>
          <a:xfrm>
            <a:off x="5449493" y="4474854"/>
            <a:ext cx="8792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chemeClr val="bg1"/>
                </a:solidFill>
                <a:effectLst/>
                <a:uLnTx/>
                <a:uFillTx/>
                <a:latin typeface="Arial" panose="020B0604020202020204" pitchFamily="34" charset="0"/>
                <a:ea typeface="Adobe Fan Heiti Std B" panose="020B0700000000000000" pitchFamily="34" charset="-128"/>
              </a:rPr>
              <a:t>ICON</a:t>
            </a:r>
          </a:p>
        </p:txBody>
      </p:sp>
      <p:sp>
        <p:nvSpPr>
          <p:cNvPr id="17" name="Oval 16">
            <a:extLst>
              <a:ext uri="{FF2B5EF4-FFF2-40B4-BE49-F238E27FC236}">
                <a16:creationId xmlns:a16="http://schemas.microsoft.com/office/drawing/2014/main" id="{12CD2612-AB69-E9EA-9378-41A7F08A488C}"/>
              </a:ext>
            </a:extLst>
          </p:cNvPr>
          <p:cNvSpPr/>
          <p:nvPr/>
        </p:nvSpPr>
        <p:spPr>
          <a:xfrm>
            <a:off x="4997131" y="3952680"/>
            <a:ext cx="1413679" cy="1413679"/>
          </a:xfrm>
          <a:prstGeom prst="ellipse">
            <a:avLst/>
          </a:prstGeom>
          <a:solidFill>
            <a:srgbClr val="DD1A24"/>
          </a:solidFill>
          <a:ln w="12700" cap="flat" cmpd="sng" algn="ctr">
            <a:noFill/>
            <a:prstDash val="solid"/>
            <a:miter lim="800000"/>
          </a:ln>
          <a:effectLst>
            <a:outerShdw blurRad="508000" dist="266700" dir="5520000" sx="87000" sy="87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3600" b="0" i="0" u="none" strike="noStrike" kern="0" cap="none" spc="-15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
        <p:nvSpPr>
          <p:cNvPr id="7" name="Freeform 14">
            <a:extLst>
              <a:ext uri="{FF2B5EF4-FFF2-40B4-BE49-F238E27FC236}">
                <a16:creationId xmlns:a16="http://schemas.microsoft.com/office/drawing/2014/main" id="{7DF08B4E-8A0C-30BF-FF78-2D4F7A94D28C}"/>
              </a:ext>
            </a:extLst>
          </p:cNvPr>
          <p:cNvSpPr/>
          <p:nvPr/>
        </p:nvSpPr>
        <p:spPr>
          <a:xfrm>
            <a:off x="5008795" y="3922209"/>
            <a:ext cx="1417320" cy="1417320"/>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3"/>
            <a:stretch>
              <a:fillRect/>
            </a:stretch>
          </a:blipFill>
        </p:spPr>
        <p:txBody>
          <a:bodyPr/>
          <a:lstStyle/>
          <a:p>
            <a:endParaRPr lang="en-US">
              <a:latin typeface="Arial" panose="020B0604020202020204" pitchFamily="34" charset="0"/>
            </a:endParaRPr>
          </a:p>
        </p:txBody>
      </p:sp>
      <p:sp>
        <p:nvSpPr>
          <p:cNvPr id="16" name="Freeform 20">
            <a:extLst>
              <a:ext uri="{FF2B5EF4-FFF2-40B4-BE49-F238E27FC236}">
                <a16:creationId xmlns:a16="http://schemas.microsoft.com/office/drawing/2014/main" id="{C48BEBA0-B331-A401-5626-B8604B336FAF}"/>
              </a:ext>
            </a:extLst>
          </p:cNvPr>
          <p:cNvSpPr/>
          <p:nvPr/>
        </p:nvSpPr>
        <p:spPr>
          <a:xfrm>
            <a:off x="1637835" y="3939782"/>
            <a:ext cx="1417320" cy="1417320"/>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4"/>
            <a:stretch>
              <a:fillRect/>
            </a:stretch>
          </a:blipFill>
        </p:spPr>
        <p:txBody>
          <a:bodyPr/>
          <a:lstStyle/>
          <a:p>
            <a:endParaRPr lang="en-US">
              <a:latin typeface="Arial" panose="020B0604020202020204" pitchFamily="34" charset="0"/>
            </a:endParaRPr>
          </a:p>
        </p:txBody>
      </p:sp>
      <p:sp>
        <p:nvSpPr>
          <p:cNvPr id="18" name="Freeform 14">
            <a:extLst>
              <a:ext uri="{FF2B5EF4-FFF2-40B4-BE49-F238E27FC236}">
                <a16:creationId xmlns:a16="http://schemas.microsoft.com/office/drawing/2014/main" id="{9609A4F4-AF31-7844-9CA8-1FC4B5704C38}"/>
              </a:ext>
            </a:extLst>
          </p:cNvPr>
          <p:cNvSpPr/>
          <p:nvPr/>
        </p:nvSpPr>
        <p:spPr>
          <a:xfrm>
            <a:off x="8417887" y="3968744"/>
            <a:ext cx="1371600" cy="1371600"/>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23" name="Freeform 27">
            <a:extLst>
              <a:ext uri="{FF2B5EF4-FFF2-40B4-BE49-F238E27FC236}">
                <a16:creationId xmlns:a16="http://schemas.microsoft.com/office/drawing/2014/main" id="{736ACFBF-BD91-10F2-5344-DF243446CD91}"/>
              </a:ext>
            </a:extLst>
          </p:cNvPr>
          <p:cNvSpPr/>
          <p:nvPr/>
        </p:nvSpPr>
        <p:spPr>
          <a:xfrm>
            <a:off x="6713899" y="3945069"/>
            <a:ext cx="1371600" cy="1371600"/>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6"/>
            <a:stretch>
              <a:fillRect/>
            </a:stretch>
          </a:blipFill>
        </p:spPr>
        <p:txBody>
          <a:bodyPr/>
          <a:lstStyle/>
          <a:p>
            <a:endParaRPr lang="en-US">
              <a:latin typeface="Arial" panose="020B0604020202020204" pitchFamily="34" charset="0"/>
            </a:endParaRPr>
          </a:p>
        </p:txBody>
      </p:sp>
      <p:sp>
        <p:nvSpPr>
          <p:cNvPr id="25" name="Freeform 32">
            <a:extLst>
              <a:ext uri="{FF2B5EF4-FFF2-40B4-BE49-F238E27FC236}">
                <a16:creationId xmlns:a16="http://schemas.microsoft.com/office/drawing/2014/main" id="{2969BFAF-5863-93A5-97EA-D9395A03FB1C}"/>
              </a:ext>
            </a:extLst>
          </p:cNvPr>
          <p:cNvSpPr/>
          <p:nvPr/>
        </p:nvSpPr>
        <p:spPr>
          <a:xfrm>
            <a:off x="3344312" y="3961302"/>
            <a:ext cx="1371600" cy="1371600"/>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7"/>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23607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grpSp>
        <p:nvGrpSpPr>
          <p:cNvPr id="4" name="Group 4"/>
          <p:cNvGrpSpPr/>
          <p:nvPr/>
        </p:nvGrpSpPr>
        <p:grpSpPr>
          <a:xfrm>
            <a:off x="4732758" y="5380894"/>
            <a:ext cx="7465592" cy="1480681"/>
            <a:chOff x="0" y="0"/>
            <a:chExt cx="14931184" cy="2961362"/>
          </a:xfrm>
        </p:grpSpPr>
        <p:sp>
          <p:nvSpPr>
            <p:cNvPr id="5" name="Freeform 5"/>
            <p:cNvSpPr/>
            <p:nvPr/>
          </p:nvSpPr>
          <p:spPr>
            <a:xfrm>
              <a:off x="0" y="0"/>
              <a:ext cx="14931137" cy="2961386"/>
            </a:xfrm>
            <a:custGeom>
              <a:avLst/>
              <a:gdLst/>
              <a:ahLst/>
              <a:cxnLst/>
              <a:rect l="l" t="t" r="r" b="b"/>
              <a:pathLst>
                <a:path w="14931137" h="2961386">
                  <a:moveTo>
                    <a:pt x="0" y="0"/>
                  </a:moveTo>
                  <a:lnTo>
                    <a:pt x="14931137" y="0"/>
                  </a:lnTo>
                  <a:lnTo>
                    <a:pt x="14931137" y="2961386"/>
                  </a:lnTo>
                  <a:lnTo>
                    <a:pt x="0" y="2961386"/>
                  </a:lnTo>
                  <a:close/>
                </a:path>
              </a:pathLst>
            </a:custGeom>
            <a:solidFill>
              <a:srgbClr val="E6F6FA"/>
            </a:solidFill>
          </p:spPr>
          <p:txBody>
            <a:bodyPr/>
            <a:lstStyle/>
            <a:p>
              <a:endParaRPr lang="en-US" sz="1200"/>
            </a:p>
          </p:txBody>
        </p:sp>
      </p:grpSp>
      <p:grpSp>
        <p:nvGrpSpPr>
          <p:cNvPr id="6" name="Group 6"/>
          <p:cNvGrpSpPr/>
          <p:nvPr/>
        </p:nvGrpSpPr>
        <p:grpSpPr>
          <a:xfrm>
            <a:off x="7620" y="712888"/>
            <a:ext cx="4726406" cy="6145112"/>
            <a:chOff x="0" y="0"/>
            <a:chExt cx="9452812" cy="12290224"/>
          </a:xfrm>
        </p:grpSpPr>
        <p:sp>
          <p:nvSpPr>
            <p:cNvPr id="7" name="Freeform 7"/>
            <p:cNvSpPr/>
            <p:nvPr/>
          </p:nvSpPr>
          <p:spPr>
            <a:xfrm>
              <a:off x="0" y="0"/>
              <a:ext cx="9452864" cy="12290171"/>
            </a:xfrm>
            <a:custGeom>
              <a:avLst/>
              <a:gdLst/>
              <a:ahLst/>
              <a:cxnLst/>
              <a:rect l="l" t="t" r="r" b="b"/>
              <a:pathLst>
                <a:path w="9452864" h="12290171">
                  <a:moveTo>
                    <a:pt x="0" y="0"/>
                  </a:moveTo>
                  <a:lnTo>
                    <a:pt x="9452864" y="0"/>
                  </a:lnTo>
                  <a:lnTo>
                    <a:pt x="9452864" y="12290171"/>
                  </a:lnTo>
                  <a:lnTo>
                    <a:pt x="0" y="12290171"/>
                  </a:lnTo>
                  <a:lnTo>
                    <a:pt x="0" y="0"/>
                  </a:lnTo>
                  <a:close/>
                </a:path>
              </a:pathLst>
            </a:custGeom>
            <a:blipFill>
              <a:blip r:embed="rId5"/>
              <a:stretch>
                <a:fillRect l="-14353" r="-14353"/>
              </a:stretch>
            </a:blipFill>
          </p:spPr>
          <p:txBody>
            <a:bodyPr/>
            <a:lstStyle/>
            <a:p>
              <a:endParaRPr lang="en-US" sz="1200"/>
            </a:p>
          </p:txBody>
        </p:sp>
      </p:grpSp>
      <p:sp>
        <p:nvSpPr>
          <p:cNvPr id="8" name="Freeform 8"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sp>
        <p:nvSpPr>
          <p:cNvPr id="9" name="TextBox 9"/>
          <p:cNvSpPr txBox="1"/>
          <p:nvPr/>
        </p:nvSpPr>
        <p:spPr bwMode="white">
          <a:xfrm>
            <a:off x="685800" y="228600"/>
            <a:ext cx="10820400" cy="654988"/>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Telemedicine through Teladoc Health</a:t>
            </a:r>
          </a:p>
        </p:txBody>
      </p:sp>
      <p:grpSp>
        <p:nvGrpSpPr>
          <p:cNvPr id="10" name="Group 10"/>
          <p:cNvGrpSpPr/>
          <p:nvPr/>
        </p:nvGrpSpPr>
        <p:grpSpPr>
          <a:xfrm>
            <a:off x="5515431" y="1695914"/>
            <a:ext cx="1003256" cy="1003254"/>
            <a:chOff x="0" y="0"/>
            <a:chExt cx="2006512" cy="2006508"/>
          </a:xfrm>
        </p:grpSpPr>
        <p:sp>
          <p:nvSpPr>
            <p:cNvPr id="11" name="Freeform 11"/>
            <p:cNvSpPr/>
            <p:nvPr/>
          </p:nvSpPr>
          <p:spPr>
            <a:xfrm>
              <a:off x="0" y="0"/>
              <a:ext cx="2006473" cy="2006473"/>
            </a:xfrm>
            <a:custGeom>
              <a:avLst/>
              <a:gdLst/>
              <a:ahLst/>
              <a:cxnLst/>
              <a:rect l="l" t="t" r="r" b="b"/>
              <a:pathLst>
                <a:path w="2006473" h="2006473">
                  <a:moveTo>
                    <a:pt x="0" y="0"/>
                  </a:moveTo>
                  <a:lnTo>
                    <a:pt x="2006473" y="0"/>
                  </a:lnTo>
                  <a:lnTo>
                    <a:pt x="2006473" y="2006473"/>
                  </a:lnTo>
                  <a:lnTo>
                    <a:pt x="0" y="2006473"/>
                  </a:lnTo>
                  <a:lnTo>
                    <a:pt x="0" y="0"/>
                  </a:lnTo>
                  <a:close/>
                </a:path>
              </a:pathLst>
            </a:custGeom>
            <a:blipFill>
              <a:blip r:embed="rId6"/>
              <a:stretch>
                <a:fillRect r="-1" b="-1"/>
              </a:stretch>
            </a:blipFill>
          </p:spPr>
          <p:txBody>
            <a:bodyPr/>
            <a:lstStyle/>
            <a:p>
              <a:endParaRPr lang="en-US" sz="1200"/>
            </a:p>
          </p:txBody>
        </p:sp>
      </p:grpSp>
      <p:sp>
        <p:nvSpPr>
          <p:cNvPr id="12" name="TextBox 12"/>
          <p:cNvSpPr txBox="1"/>
          <p:nvPr/>
        </p:nvSpPr>
        <p:spPr>
          <a:xfrm>
            <a:off x="6709025" y="1654615"/>
            <a:ext cx="4797175" cy="1092735"/>
          </a:xfrm>
          <a:prstGeom prst="rect">
            <a:avLst/>
          </a:prstGeom>
        </p:spPr>
        <p:txBody>
          <a:bodyPr lIns="0" tIns="0" rIns="0" bIns="0" rtlCol="0" anchor="t">
            <a:spAutoFit/>
          </a:bodyPr>
          <a:lstStyle/>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24/7 access to </a:t>
            </a:r>
          </a:p>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U.S. board-certified doctors</a:t>
            </a:r>
          </a:p>
          <a:p>
            <a:pP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Phone, video, or mobile app</a:t>
            </a:r>
          </a:p>
        </p:txBody>
      </p:sp>
      <p:grpSp>
        <p:nvGrpSpPr>
          <p:cNvPr id="13" name="Group 13"/>
          <p:cNvGrpSpPr/>
          <p:nvPr/>
        </p:nvGrpSpPr>
        <p:grpSpPr>
          <a:xfrm>
            <a:off x="5515431" y="2955996"/>
            <a:ext cx="1003256" cy="1003254"/>
            <a:chOff x="0" y="0"/>
            <a:chExt cx="2006512" cy="2006508"/>
          </a:xfrm>
        </p:grpSpPr>
        <p:sp>
          <p:nvSpPr>
            <p:cNvPr id="14" name="Freeform 14"/>
            <p:cNvSpPr/>
            <p:nvPr/>
          </p:nvSpPr>
          <p:spPr>
            <a:xfrm>
              <a:off x="0" y="0"/>
              <a:ext cx="2006473" cy="2006473"/>
            </a:xfrm>
            <a:custGeom>
              <a:avLst/>
              <a:gdLst/>
              <a:ahLst/>
              <a:cxnLst/>
              <a:rect l="l" t="t" r="r" b="b"/>
              <a:pathLst>
                <a:path w="2006473" h="2006473">
                  <a:moveTo>
                    <a:pt x="0" y="0"/>
                  </a:moveTo>
                  <a:lnTo>
                    <a:pt x="2006473" y="0"/>
                  </a:lnTo>
                  <a:lnTo>
                    <a:pt x="2006473" y="2006473"/>
                  </a:lnTo>
                  <a:lnTo>
                    <a:pt x="0" y="2006473"/>
                  </a:lnTo>
                  <a:lnTo>
                    <a:pt x="0" y="0"/>
                  </a:lnTo>
                  <a:close/>
                </a:path>
              </a:pathLst>
            </a:custGeom>
            <a:blipFill>
              <a:blip r:embed="rId7"/>
              <a:stretch>
                <a:fillRect r="-1" b="-1"/>
              </a:stretch>
            </a:blipFill>
          </p:spPr>
          <p:txBody>
            <a:bodyPr/>
            <a:lstStyle/>
            <a:p>
              <a:endParaRPr lang="en-US" sz="1200"/>
            </a:p>
          </p:txBody>
        </p:sp>
      </p:grpSp>
      <p:sp>
        <p:nvSpPr>
          <p:cNvPr id="15" name="TextBox 15"/>
          <p:cNvSpPr txBox="1"/>
          <p:nvPr/>
        </p:nvSpPr>
        <p:spPr>
          <a:xfrm>
            <a:off x="6709025" y="3095673"/>
            <a:ext cx="4797175" cy="720838"/>
          </a:xfrm>
          <a:prstGeom prst="rect">
            <a:avLst/>
          </a:prstGeom>
        </p:spPr>
        <p:txBody>
          <a:bodyPr lIns="0" tIns="0" rIns="0" bIns="0" rtlCol="0" anchor="t">
            <a:spAutoFit/>
          </a:bodyPr>
          <a:lstStyle/>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Lowest-cost option for many</a:t>
            </a:r>
          </a:p>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acute conditions</a:t>
            </a:r>
          </a:p>
        </p:txBody>
      </p:sp>
      <p:grpSp>
        <p:nvGrpSpPr>
          <p:cNvPr id="16" name="Group 16"/>
          <p:cNvGrpSpPr/>
          <p:nvPr/>
        </p:nvGrpSpPr>
        <p:grpSpPr>
          <a:xfrm>
            <a:off x="5515431" y="4163706"/>
            <a:ext cx="1003256" cy="1003254"/>
            <a:chOff x="0" y="0"/>
            <a:chExt cx="2006512" cy="2006508"/>
          </a:xfrm>
        </p:grpSpPr>
        <p:sp>
          <p:nvSpPr>
            <p:cNvPr id="17" name="Freeform 17"/>
            <p:cNvSpPr/>
            <p:nvPr/>
          </p:nvSpPr>
          <p:spPr>
            <a:xfrm>
              <a:off x="0" y="0"/>
              <a:ext cx="2006473" cy="2006473"/>
            </a:xfrm>
            <a:custGeom>
              <a:avLst/>
              <a:gdLst/>
              <a:ahLst/>
              <a:cxnLst/>
              <a:rect l="l" t="t" r="r" b="b"/>
              <a:pathLst>
                <a:path w="2006473" h="2006473">
                  <a:moveTo>
                    <a:pt x="0" y="0"/>
                  </a:moveTo>
                  <a:lnTo>
                    <a:pt x="2006473" y="0"/>
                  </a:lnTo>
                  <a:lnTo>
                    <a:pt x="2006473" y="2006473"/>
                  </a:lnTo>
                  <a:lnTo>
                    <a:pt x="0" y="2006473"/>
                  </a:lnTo>
                  <a:lnTo>
                    <a:pt x="0" y="0"/>
                  </a:lnTo>
                  <a:close/>
                </a:path>
              </a:pathLst>
            </a:custGeom>
            <a:blipFill>
              <a:blip r:embed="rId8"/>
              <a:stretch>
                <a:fillRect r="-1" b="-1"/>
              </a:stretch>
            </a:blipFill>
          </p:spPr>
          <p:txBody>
            <a:bodyPr/>
            <a:lstStyle/>
            <a:p>
              <a:endParaRPr lang="en-US" sz="1200"/>
            </a:p>
          </p:txBody>
        </p:sp>
      </p:grpSp>
      <p:sp>
        <p:nvSpPr>
          <p:cNvPr id="18" name="TextBox 18"/>
          <p:cNvSpPr txBox="1"/>
          <p:nvPr/>
        </p:nvSpPr>
        <p:spPr>
          <a:xfrm>
            <a:off x="6709025" y="4303383"/>
            <a:ext cx="4797175" cy="720838"/>
          </a:xfrm>
          <a:prstGeom prst="rect">
            <a:avLst/>
          </a:prstGeom>
        </p:spPr>
        <p:txBody>
          <a:bodyPr lIns="0" tIns="0" rIns="0" bIns="0" rtlCol="0" anchor="t">
            <a:spAutoFit/>
          </a:bodyPr>
          <a:lstStyle/>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Prescriptions sent directly</a:t>
            </a:r>
          </a:p>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to the pharmacy</a:t>
            </a:r>
          </a:p>
        </p:txBody>
      </p:sp>
      <p:grpSp>
        <p:nvGrpSpPr>
          <p:cNvPr id="19" name="Group 19"/>
          <p:cNvGrpSpPr/>
          <p:nvPr/>
        </p:nvGrpSpPr>
        <p:grpSpPr>
          <a:xfrm rot="5400000">
            <a:off x="8506054" y="-146381"/>
            <a:ext cx="9525" cy="6000297"/>
            <a:chOff x="0" y="0"/>
            <a:chExt cx="19050" cy="12000594"/>
          </a:xfrm>
        </p:grpSpPr>
        <p:sp>
          <p:nvSpPr>
            <p:cNvPr id="20" name="Freeform 20"/>
            <p:cNvSpPr/>
            <p:nvPr/>
          </p:nvSpPr>
          <p:spPr>
            <a:xfrm>
              <a:off x="0" y="0"/>
              <a:ext cx="19050" cy="12000611"/>
            </a:xfrm>
            <a:custGeom>
              <a:avLst/>
              <a:gdLst/>
              <a:ahLst/>
              <a:cxnLst/>
              <a:rect l="l" t="t" r="r" b="b"/>
              <a:pathLst>
                <a:path w="19050" h="12000611">
                  <a:moveTo>
                    <a:pt x="0" y="11991086"/>
                  </a:moveTo>
                  <a:lnTo>
                    <a:pt x="0" y="9525"/>
                  </a:lnTo>
                  <a:cubicBezTo>
                    <a:pt x="0" y="4318"/>
                    <a:pt x="4318" y="0"/>
                    <a:pt x="9525" y="0"/>
                  </a:cubicBezTo>
                  <a:cubicBezTo>
                    <a:pt x="14732" y="0"/>
                    <a:pt x="19050" y="4318"/>
                    <a:pt x="19050" y="9525"/>
                  </a:cubicBezTo>
                  <a:lnTo>
                    <a:pt x="19050" y="11991086"/>
                  </a:lnTo>
                  <a:cubicBezTo>
                    <a:pt x="19050" y="11996293"/>
                    <a:pt x="14732" y="12000611"/>
                    <a:pt x="9525" y="12000611"/>
                  </a:cubicBezTo>
                  <a:cubicBezTo>
                    <a:pt x="4318" y="12000611"/>
                    <a:pt x="0" y="11996293"/>
                    <a:pt x="0" y="11991086"/>
                  </a:cubicBezTo>
                  <a:close/>
                </a:path>
              </a:pathLst>
            </a:custGeom>
            <a:solidFill>
              <a:srgbClr val="A6A6A6"/>
            </a:solidFill>
          </p:spPr>
          <p:txBody>
            <a:bodyPr/>
            <a:lstStyle/>
            <a:p>
              <a:endParaRPr lang="en-US" sz="1200"/>
            </a:p>
          </p:txBody>
        </p:sp>
      </p:grpSp>
      <p:grpSp>
        <p:nvGrpSpPr>
          <p:cNvPr id="21" name="Group 21"/>
          <p:cNvGrpSpPr/>
          <p:nvPr/>
        </p:nvGrpSpPr>
        <p:grpSpPr>
          <a:xfrm rot="5400000">
            <a:off x="8506055" y="1061331"/>
            <a:ext cx="9525" cy="6000297"/>
            <a:chOff x="0" y="0"/>
            <a:chExt cx="19050" cy="12000594"/>
          </a:xfrm>
        </p:grpSpPr>
        <p:sp>
          <p:nvSpPr>
            <p:cNvPr id="22" name="Freeform 22"/>
            <p:cNvSpPr/>
            <p:nvPr/>
          </p:nvSpPr>
          <p:spPr>
            <a:xfrm>
              <a:off x="0" y="0"/>
              <a:ext cx="19050" cy="12000611"/>
            </a:xfrm>
            <a:custGeom>
              <a:avLst/>
              <a:gdLst/>
              <a:ahLst/>
              <a:cxnLst/>
              <a:rect l="l" t="t" r="r" b="b"/>
              <a:pathLst>
                <a:path w="19050" h="12000611">
                  <a:moveTo>
                    <a:pt x="0" y="11991086"/>
                  </a:moveTo>
                  <a:lnTo>
                    <a:pt x="0" y="9525"/>
                  </a:lnTo>
                  <a:cubicBezTo>
                    <a:pt x="0" y="4318"/>
                    <a:pt x="4318" y="0"/>
                    <a:pt x="9525" y="0"/>
                  </a:cubicBezTo>
                  <a:cubicBezTo>
                    <a:pt x="14732" y="0"/>
                    <a:pt x="19050" y="4318"/>
                    <a:pt x="19050" y="9525"/>
                  </a:cubicBezTo>
                  <a:lnTo>
                    <a:pt x="19050" y="11991086"/>
                  </a:lnTo>
                  <a:cubicBezTo>
                    <a:pt x="19050" y="11996293"/>
                    <a:pt x="14732" y="12000611"/>
                    <a:pt x="9525" y="12000611"/>
                  </a:cubicBezTo>
                  <a:cubicBezTo>
                    <a:pt x="4318" y="12000611"/>
                    <a:pt x="0" y="11996293"/>
                    <a:pt x="0" y="11991086"/>
                  </a:cubicBezTo>
                  <a:close/>
                </a:path>
              </a:pathLst>
            </a:custGeom>
            <a:solidFill>
              <a:srgbClr val="A6A6A6"/>
            </a:solidFill>
          </p:spPr>
          <p:txBody>
            <a:bodyPr/>
            <a:lstStyle/>
            <a:p>
              <a:endParaRPr lang="en-US" sz="1200"/>
            </a:p>
          </p:txBody>
        </p:sp>
      </p:grpSp>
      <p:grpSp>
        <p:nvGrpSpPr>
          <p:cNvPr id="23" name="Group 23"/>
          <p:cNvGrpSpPr/>
          <p:nvPr/>
        </p:nvGrpSpPr>
        <p:grpSpPr>
          <a:xfrm>
            <a:off x="8569777" y="5660541"/>
            <a:ext cx="9525" cy="934659"/>
            <a:chOff x="0" y="0"/>
            <a:chExt cx="19050" cy="1869318"/>
          </a:xfrm>
        </p:grpSpPr>
        <p:sp>
          <p:nvSpPr>
            <p:cNvPr id="24" name="Freeform 24"/>
            <p:cNvSpPr/>
            <p:nvPr/>
          </p:nvSpPr>
          <p:spPr>
            <a:xfrm>
              <a:off x="0" y="0"/>
              <a:ext cx="19050" cy="1869313"/>
            </a:xfrm>
            <a:custGeom>
              <a:avLst/>
              <a:gdLst/>
              <a:ahLst/>
              <a:cxnLst/>
              <a:rect l="l" t="t" r="r" b="b"/>
              <a:pathLst>
                <a:path w="19050" h="1869313">
                  <a:moveTo>
                    <a:pt x="0" y="1859788"/>
                  </a:moveTo>
                  <a:lnTo>
                    <a:pt x="0" y="9525"/>
                  </a:lnTo>
                  <a:cubicBezTo>
                    <a:pt x="0" y="4318"/>
                    <a:pt x="4318" y="0"/>
                    <a:pt x="9525" y="0"/>
                  </a:cubicBezTo>
                  <a:cubicBezTo>
                    <a:pt x="14732" y="0"/>
                    <a:pt x="19050" y="4318"/>
                    <a:pt x="19050" y="9525"/>
                  </a:cubicBezTo>
                  <a:lnTo>
                    <a:pt x="19050" y="1859788"/>
                  </a:lnTo>
                  <a:cubicBezTo>
                    <a:pt x="19050" y="1864995"/>
                    <a:pt x="14732" y="1869313"/>
                    <a:pt x="9525" y="1869313"/>
                  </a:cubicBezTo>
                  <a:cubicBezTo>
                    <a:pt x="4318" y="1869313"/>
                    <a:pt x="0" y="1864995"/>
                    <a:pt x="0" y="1859788"/>
                  </a:cubicBezTo>
                  <a:close/>
                </a:path>
              </a:pathLst>
            </a:custGeom>
            <a:solidFill>
              <a:srgbClr val="003276"/>
            </a:solidFill>
          </p:spPr>
          <p:txBody>
            <a:bodyPr/>
            <a:lstStyle/>
            <a:p>
              <a:endParaRPr lang="en-US" sz="1200"/>
            </a:p>
          </p:txBody>
        </p:sp>
      </p:grpSp>
      <p:sp>
        <p:nvSpPr>
          <p:cNvPr id="25" name="TextBox 25"/>
          <p:cNvSpPr txBox="1"/>
          <p:nvPr/>
        </p:nvSpPr>
        <p:spPr>
          <a:xfrm>
            <a:off x="5479818" y="5561674"/>
            <a:ext cx="2540232" cy="1092735"/>
          </a:xfrm>
          <a:prstGeom prst="rect">
            <a:avLst/>
          </a:prstGeom>
        </p:spPr>
        <p:txBody>
          <a:bodyPr lIns="0" tIns="0" rIns="0" bIns="0" rtlCol="0" anchor="t">
            <a:spAutoFit/>
          </a:bodyPr>
          <a:lstStyle/>
          <a:p>
            <a:pPr algn="ctr">
              <a:lnSpc>
                <a:spcPts val="2880"/>
              </a:lnSpc>
            </a:pPr>
            <a:r>
              <a:rPr lang="en-US" sz="2400" b="1">
                <a:solidFill>
                  <a:srgbClr val="003276"/>
                </a:solidFill>
                <a:latin typeface="Arial" panose="020B0604020202020204" pitchFamily="34" charset="0"/>
                <a:ea typeface="Montserrat Bold"/>
                <a:cs typeface="Arial" panose="020B0604020202020204" pitchFamily="34" charset="0"/>
                <a:sym typeface="Montserrat Bold"/>
              </a:rPr>
              <a:t>8 minutes</a:t>
            </a:r>
          </a:p>
          <a:p>
            <a:pPr algn="ct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Average doctor </a:t>
            </a:r>
          </a:p>
          <a:p>
            <a:pPr algn="ct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response time</a:t>
            </a:r>
          </a:p>
        </p:txBody>
      </p:sp>
      <p:sp>
        <p:nvSpPr>
          <p:cNvPr id="26" name="TextBox 26"/>
          <p:cNvSpPr txBox="1"/>
          <p:nvPr/>
        </p:nvSpPr>
        <p:spPr>
          <a:xfrm>
            <a:off x="8991358" y="5561674"/>
            <a:ext cx="2514841" cy="1092735"/>
          </a:xfrm>
          <a:prstGeom prst="rect">
            <a:avLst/>
          </a:prstGeom>
        </p:spPr>
        <p:txBody>
          <a:bodyPr lIns="0" tIns="0" rIns="0" bIns="0" rtlCol="0" anchor="t">
            <a:spAutoFit/>
          </a:bodyPr>
          <a:lstStyle/>
          <a:p>
            <a:pPr algn="ctr">
              <a:lnSpc>
                <a:spcPts val="2880"/>
              </a:lnSpc>
            </a:pPr>
            <a:r>
              <a:rPr lang="en-US" sz="2400" b="1">
                <a:solidFill>
                  <a:srgbClr val="003276"/>
                </a:solidFill>
                <a:latin typeface="Arial" panose="020B0604020202020204" pitchFamily="34" charset="0"/>
                <a:ea typeface="Montserrat Bold"/>
                <a:cs typeface="Arial" panose="020B0604020202020204" pitchFamily="34" charset="0"/>
                <a:sym typeface="Montserrat Bold"/>
              </a:rPr>
              <a:t>92%</a:t>
            </a:r>
          </a:p>
          <a:p>
            <a:pPr algn="ct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Member </a:t>
            </a:r>
          </a:p>
          <a:p>
            <a:pPr algn="ct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satisfaction</a:t>
            </a:r>
          </a:p>
        </p:txBody>
      </p:sp>
      <p:sp>
        <p:nvSpPr>
          <p:cNvPr id="27" name="Freeform 27"/>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31" name="Slide Number Placeholder 6">
            <a:extLst>
              <a:ext uri="{FF2B5EF4-FFF2-40B4-BE49-F238E27FC236}">
                <a16:creationId xmlns:a16="http://schemas.microsoft.com/office/drawing/2014/main" id="{0385475A-35DE-B1D5-91E2-177CC48617E0}"/>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25</a:t>
            </a:fld>
            <a:endParaRPr lang="en-US" sz="1400">
              <a:solidFill>
                <a:schemeClr val="bg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grpSp>
        <p:nvGrpSpPr>
          <p:cNvPr id="4" name="Group 4"/>
          <p:cNvGrpSpPr/>
          <p:nvPr/>
        </p:nvGrpSpPr>
        <p:grpSpPr>
          <a:xfrm>
            <a:off x="7247718" y="1204913"/>
            <a:ext cx="4944282" cy="5653087"/>
            <a:chOff x="0" y="0"/>
            <a:chExt cx="9888564" cy="11306174"/>
          </a:xfrm>
        </p:grpSpPr>
        <p:sp>
          <p:nvSpPr>
            <p:cNvPr id="5" name="Freeform 5"/>
            <p:cNvSpPr/>
            <p:nvPr/>
          </p:nvSpPr>
          <p:spPr>
            <a:xfrm>
              <a:off x="0" y="0"/>
              <a:ext cx="9888601" cy="11306175"/>
            </a:xfrm>
            <a:custGeom>
              <a:avLst/>
              <a:gdLst/>
              <a:ahLst/>
              <a:cxnLst/>
              <a:rect l="l" t="t" r="r" b="b"/>
              <a:pathLst>
                <a:path w="9888601" h="11306175">
                  <a:moveTo>
                    <a:pt x="0" y="0"/>
                  </a:moveTo>
                  <a:lnTo>
                    <a:pt x="9888601" y="0"/>
                  </a:lnTo>
                  <a:lnTo>
                    <a:pt x="9888601" y="11306175"/>
                  </a:lnTo>
                  <a:lnTo>
                    <a:pt x="0" y="11306175"/>
                  </a:lnTo>
                  <a:lnTo>
                    <a:pt x="0" y="0"/>
                  </a:lnTo>
                  <a:close/>
                </a:path>
              </a:pathLst>
            </a:custGeom>
            <a:blipFill>
              <a:blip r:embed="rId5"/>
              <a:stretch>
                <a:fillRect l="-35751" r="-35751"/>
              </a:stretch>
            </a:blipFill>
          </p:spPr>
          <p:txBody>
            <a:bodyPr/>
            <a:lstStyle/>
            <a:p>
              <a:endParaRPr lang="en-US" sz="1200"/>
            </a:p>
          </p:txBody>
        </p:sp>
      </p:grpSp>
      <p:sp>
        <p:nvSpPr>
          <p:cNvPr id="6" name="Freeform 6"/>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7" name="Freeform 7"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sp>
        <p:nvSpPr>
          <p:cNvPr id="8" name="TextBox 8"/>
          <p:cNvSpPr txBox="1"/>
          <p:nvPr/>
        </p:nvSpPr>
        <p:spPr bwMode="white">
          <a:xfrm>
            <a:off x="685800" y="228600"/>
            <a:ext cx="10820400" cy="654988"/>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Diabetes Management Program</a:t>
            </a:r>
          </a:p>
        </p:txBody>
      </p:sp>
      <p:grpSp>
        <p:nvGrpSpPr>
          <p:cNvPr id="10" name="Group 10"/>
          <p:cNvGrpSpPr/>
          <p:nvPr/>
        </p:nvGrpSpPr>
        <p:grpSpPr>
          <a:xfrm>
            <a:off x="681038" y="2008631"/>
            <a:ext cx="854011" cy="854011"/>
            <a:chOff x="0" y="0"/>
            <a:chExt cx="2459206" cy="2459206"/>
          </a:xfrm>
        </p:grpSpPr>
        <p:sp>
          <p:nvSpPr>
            <p:cNvPr id="11" name="Freeform 11"/>
            <p:cNvSpPr/>
            <p:nvPr/>
          </p:nvSpPr>
          <p:spPr>
            <a:xfrm>
              <a:off x="0" y="0"/>
              <a:ext cx="2459228" cy="2459228"/>
            </a:xfrm>
            <a:custGeom>
              <a:avLst/>
              <a:gdLst/>
              <a:ahLst/>
              <a:cxnLst/>
              <a:rect l="l" t="t" r="r" b="b"/>
              <a:pathLst>
                <a:path w="2459228" h="2459228">
                  <a:moveTo>
                    <a:pt x="0" y="0"/>
                  </a:moveTo>
                  <a:lnTo>
                    <a:pt x="2459228" y="0"/>
                  </a:lnTo>
                  <a:lnTo>
                    <a:pt x="2459228" y="2459228"/>
                  </a:lnTo>
                  <a:lnTo>
                    <a:pt x="0" y="2459228"/>
                  </a:lnTo>
                  <a:lnTo>
                    <a:pt x="0" y="0"/>
                  </a:lnTo>
                  <a:close/>
                </a:path>
              </a:pathLst>
            </a:custGeom>
            <a:blipFill>
              <a:blip r:embed="rId6"/>
              <a:stretch>
                <a:fillRect/>
              </a:stretch>
            </a:blipFill>
          </p:spPr>
          <p:txBody>
            <a:bodyPr/>
            <a:lstStyle/>
            <a:p>
              <a:endParaRPr lang="en-US" sz="1200"/>
            </a:p>
          </p:txBody>
        </p:sp>
      </p:grpSp>
      <p:grpSp>
        <p:nvGrpSpPr>
          <p:cNvPr id="12" name="Group 12"/>
          <p:cNvGrpSpPr/>
          <p:nvPr/>
        </p:nvGrpSpPr>
        <p:grpSpPr>
          <a:xfrm>
            <a:off x="634385" y="4474256"/>
            <a:ext cx="854012" cy="854012"/>
            <a:chOff x="0" y="0"/>
            <a:chExt cx="2459206" cy="2459206"/>
          </a:xfrm>
        </p:grpSpPr>
        <p:sp>
          <p:nvSpPr>
            <p:cNvPr id="13" name="Freeform 13"/>
            <p:cNvSpPr/>
            <p:nvPr/>
          </p:nvSpPr>
          <p:spPr>
            <a:xfrm>
              <a:off x="0" y="0"/>
              <a:ext cx="2459228" cy="2459228"/>
            </a:xfrm>
            <a:custGeom>
              <a:avLst/>
              <a:gdLst/>
              <a:ahLst/>
              <a:cxnLst/>
              <a:rect l="l" t="t" r="r" b="b"/>
              <a:pathLst>
                <a:path w="2459228" h="2459228">
                  <a:moveTo>
                    <a:pt x="0" y="0"/>
                  </a:moveTo>
                  <a:lnTo>
                    <a:pt x="2459228" y="0"/>
                  </a:lnTo>
                  <a:lnTo>
                    <a:pt x="2459228" y="2459228"/>
                  </a:lnTo>
                  <a:lnTo>
                    <a:pt x="0" y="2459228"/>
                  </a:lnTo>
                  <a:lnTo>
                    <a:pt x="0" y="0"/>
                  </a:lnTo>
                  <a:close/>
                </a:path>
              </a:pathLst>
            </a:custGeom>
            <a:blipFill>
              <a:blip r:embed="rId7"/>
              <a:stretch>
                <a:fillRect/>
              </a:stretch>
            </a:blipFill>
          </p:spPr>
          <p:txBody>
            <a:bodyPr/>
            <a:lstStyle/>
            <a:p>
              <a:endParaRPr lang="en-US" sz="1200"/>
            </a:p>
          </p:txBody>
        </p:sp>
      </p:grpSp>
      <p:grpSp>
        <p:nvGrpSpPr>
          <p:cNvPr id="14" name="Group 14"/>
          <p:cNvGrpSpPr/>
          <p:nvPr/>
        </p:nvGrpSpPr>
        <p:grpSpPr>
          <a:xfrm>
            <a:off x="681038" y="4000221"/>
            <a:ext cx="6080125" cy="9525"/>
            <a:chOff x="0" y="0"/>
            <a:chExt cx="12160250" cy="19050"/>
          </a:xfrm>
        </p:grpSpPr>
        <p:sp>
          <p:nvSpPr>
            <p:cNvPr id="15" name="Freeform 15"/>
            <p:cNvSpPr/>
            <p:nvPr/>
          </p:nvSpPr>
          <p:spPr>
            <a:xfrm>
              <a:off x="0" y="0"/>
              <a:ext cx="12160250" cy="19050"/>
            </a:xfrm>
            <a:custGeom>
              <a:avLst/>
              <a:gdLst/>
              <a:ahLst/>
              <a:cxnLst/>
              <a:rect l="l" t="t" r="r" b="b"/>
              <a:pathLst>
                <a:path w="12160250" h="19050">
                  <a:moveTo>
                    <a:pt x="12150725" y="19050"/>
                  </a:moveTo>
                  <a:lnTo>
                    <a:pt x="9525" y="19050"/>
                  </a:lnTo>
                  <a:cubicBezTo>
                    <a:pt x="4318" y="19050"/>
                    <a:pt x="0" y="14732"/>
                    <a:pt x="0" y="9525"/>
                  </a:cubicBezTo>
                  <a:cubicBezTo>
                    <a:pt x="0" y="4318"/>
                    <a:pt x="4318" y="0"/>
                    <a:pt x="9525" y="0"/>
                  </a:cubicBezTo>
                  <a:lnTo>
                    <a:pt x="12150725" y="0"/>
                  </a:lnTo>
                  <a:cubicBezTo>
                    <a:pt x="12155932" y="0"/>
                    <a:pt x="12160250" y="4318"/>
                    <a:pt x="12160250" y="9525"/>
                  </a:cubicBezTo>
                  <a:cubicBezTo>
                    <a:pt x="12160250" y="14732"/>
                    <a:pt x="12155932" y="19050"/>
                    <a:pt x="12150725" y="19050"/>
                  </a:cubicBezTo>
                  <a:close/>
                </a:path>
              </a:pathLst>
            </a:custGeom>
            <a:solidFill>
              <a:srgbClr val="BFBFBF"/>
            </a:solidFill>
          </p:spPr>
          <p:txBody>
            <a:bodyPr/>
            <a:lstStyle/>
            <a:p>
              <a:endParaRPr lang="en-US" sz="1200"/>
            </a:p>
          </p:txBody>
        </p:sp>
      </p:grpSp>
      <p:sp>
        <p:nvSpPr>
          <p:cNvPr id="16" name="TextBox 16"/>
          <p:cNvSpPr txBox="1"/>
          <p:nvPr/>
        </p:nvSpPr>
        <p:spPr>
          <a:xfrm>
            <a:off x="1745955" y="2065223"/>
            <a:ext cx="5015208" cy="1464632"/>
          </a:xfrm>
          <a:prstGeom prst="rect">
            <a:avLst/>
          </a:prstGeom>
        </p:spPr>
        <p:txBody>
          <a:bodyPr wrap="square" lIns="0" tIns="0" rIns="0" bIns="0" rtlCol="0" anchor="t">
            <a:spAutoFit/>
          </a:bodyPr>
          <a:lstStyle/>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Support for those living </a:t>
            </a:r>
          </a:p>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with diabetes</a:t>
            </a:r>
          </a:p>
          <a:p>
            <a:pP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Access to 24/7 diabetes coaching by phone, email, text, or mobile app</a:t>
            </a:r>
          </a:p>
        </p:txBody>
      </p:sp>
      <p:sp>
        <p:nvSpPr>
          <p:cNvPr id="17" name="TextBox 17"/>
          <p:cNvSpPr txBox="1"/>
          <p:nvPr/>
        </p:nvSpPr>
        <p:spPr>
          <a:xfrm>
            <a:off x="1745955" y="4474256"/>
            <a:ext cx="5015208" cy="1464632"/>
          </a:xfrm>
          <a:prstGeom prst="rect">
            <a:avLst/>
          </a:prstGeom>
        </p:spPr>
        <p:txBody>
          <a:bodyPr wrap="square" lIns="0" tIns="0" rIns="0" bIns="0" rtlCol="0" anchor="t">
            <a:spAutoFit/>
          </a:bodyPr>
          <a:lstStyle/>
          <a:p>
            <a:pPr>
              <a:lnSpc>
                <a:spcPts val="2880"/>
              </a:lnSpc>
            </a:pPr>
            <a:r>
              <a:rPr lang="en-US" sz="2400" b="1">
                <a:solidFill>
                  <a:srgbClr val="003276"/>
                </a:solidFill>
                <a:latin typeface="Arial" panose="020B0604020202020204" pitchFamily="34" charset="0"/>
                <a:ea typeface="Montserrat"/>
                <a:cs typeface="Arial" panose="020B0604020202020204" pitchFamily="34" charset="0"/>
                <a:sym typeface="Montserrat"/>
              </a:rPr>
              <a:t>Blood glucose meter, unlimited test strips, and lancets</a:t>
            </a:r>
          </a:p>
          <a:p>
            <a:pPr>
              <a:lnSpc>
                <a:spcPts val="2880"/>
              </a:lnSpc>
            </a:pPr>
            <a:r>
              <a:rPr lang="en-US" sz="2400">
                <a:solidFill>
                  <a:srgbClr val="000000"/>
                </a:solidFill>
                <a:latin typeface="Arial" panose="020B0604020202020204" pitchFamily="34" charset="0"/>
                <a:ea typeface="Montserrat"/>
                <a:cs typeface="Arial" panose="020B0604020202020204" pitchFamily="34" charset="0"/>
                <a:sym typeface="Montserrat"/>
              </a:rPr>
              <a:t>No cost to covered member or eligible family members</a:t>
            </a:r>
          </a:p>
        </p:txBody>
      </p:sp>
      <p:sp>
        <p:nvSpPr>
          <p:cNvPr id="26" name="Slide Number Placeholder 6">
            <a:extLst>
              <a:ext uri="{FF2B5EF4-FFF2-40B4-BE49-F238E27FC236}">
                <a16:creationId xmlns:a16="http://schemas.microsoft.com/office/drawing/2014/main" id="{8258BC1D-182E-716F-F634-F566E94587A8}"/>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26</a:t>
            </a:fld>
            <a:endParaRPr lang="en-US" sz="1400">
              <a:solidFill>
                <a:schemeClr val="bg1"/>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grpSp>
        <p:nvGrpSpPr>
          <p:cNvPr id="4" name="Group 4"/>
          <p:cNvGrpSpPr/>
          <p:nvPr/>
        </p:nvGrpSpPr>
        <p:grpSpPr>
          <a:xfrm>
            <a:off x="7247718" y="910596"/>
            <a:ext cx="4944281" cy="5947403"/>
            <a:chOff x="0" y="0"/>
            <a:chExt cx="9888562" cy="11894806"/>
          </a:xfrm>
        </p:grpSpPr>
        <p:sp>
          <p:nvSpPr>
            <p:cNvPr id="5" name="Freeform 5"/>
            <p:cNvSpPr/>
            <p:nvPr/>
          </p:nvSpPr>
          <p:spPr>
            <a:xfrm>
              <a:off x="0" y="0"/>
              <a:ext cx="9888601" cy="11894820"/>
            </a:xfrm>
            <a:custGeom>
              <a:avLst/>
              <a:gdLst/>
              <a:ahLst/>
              <a:cxnLst/>
              <a:rect l="l" t="t" r="r" b="b"/>
              <a:pathLst>
                <a:path w="9888601" h="11894820">
                  <a:moveTo>
                    <a:pt x="0" y="0"/>
                  </a:moveTo>
                  <a:lnTo>
                    <a:pt x="9888601" y="0"/>
                  </a:lnTo>
                  <a:lnTo>
                    <a:pt x="9888601" y="11894820"/>
                  </a:lnTo>
                  <a:lnTo>
                    <a:pt x="0" y="11894820"/>
                  </a:lnTo>
                  <a:lnTo>
                    <a:pt x="0" y="0"/>
                  </a:lnTo>
                  <a:close/>
                </a:path>
              </a:pathLst>
            </a:custGeom>
            <a:blipFill>
              <a:blip r:embed="rId5"/>
              <a:stretch>
                <a:fillRect l="-40429" r="-40428"/>
              </a:stretch>
            </a:blipFill>
          </p:spPr>
          <p:txBody>
            <a:bodyPr/>
            <a:lstStyle/>
            <a:p>
              <a:endParaRPr lang="en-US" sz="1200"/>
            </a:p>
          </p:txBody>
        </p:sp>
      </p:grpSp>
      <p:sp>
        <p:nvSpPr>
          <p:cNvPr id="6" name="Freeform 6"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p>
        </p:txBody>
      </p:sp>
      <p:sp>
        <p:nvSpPr>
          <p:cNvPr id="7" name="Freeform 7"/>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p>
        </p:txBody>
      </p:sp>
      <p:grpSp>
        <p:nvGrpSpPr>
          <p:cNvPr id="8" name="Group 8"/>
          <p:cNvGrpSpPr/>
          <p:nvPr/>
        </p:nvGrpSpPr>
        <p:grpSpPr>
          <a:xfrm>
            <a:off x="681038" y="2712113"/>
            <a:ext cx="6080125" cy="9525"/>
            <a:chOff x="0" y="0"/>
            <a:chExt cx="12160250" cy="19050"/>
          </a:xfrm>
        </p:grpSpPr>
        <p:sp>
          <p:nvSpPr>
            <p:cNvPr id="9" name="Freeform 9"/>
            <p:cNvSpPr/>
            <p:nvPr/>
          </p:nvSpPr>
          <p:spPr>
            <a:xfrm>
              <a:off x="0" y="0"/>
              <a:ext cx="12160250" cy="19050"/>
            </a:xfrm>
            <a:custGeom>
              <a:avLst/>
              <a:gdLst/>
              <a:ahLst/>
              <a:cxnLst/>
              <a:rect l="l" t="t" r="r" b="b"/>
              <a:pathLst>
                <a:path w="12160250" h="19050">
                  <a:moveTo>
                    <a:pt x="12150725" y="19050"/>
                  </a:moveTo>
                  <a:lnTo>
                    <a:pt x="9525" y="19050"/>
                  </a:lnTo>
                  <a:cubicBezTo>
                    <a:pt x="4318" y="19050"/>
                    <a:pt x="0" y="14732"/>
                    <a:pt x="0" y="9525"/>
                  </a:cubicBezTo>
                  <a:cubicBezTo>
                    <a:pt x="0" y="4318"/>
                    <a:pt x="4318" y="0"/>
                    <a:pt x="9525" y="0"/>
                  </a:cubicBezTo>
                  <a:lnTo>
                    <a:pt x="12150725" y="0"/>
                  </a:lnTo>
                  <a:cubicBezTo>
                    <a:pt x="12155932" y="0"/>
                    <a:pt x="12160250" y="4318"/>
                    <a:pt x="12160250" y="9525"/>
                  </a:cubicBezTo>
                  <a:cubicBezTo>
                    <a:pt x="12160250" y="14732"/>
                    <a:pt x="12155932" y="19050"/>
                    <a:pt x="12150725" y="19050"/>
                  </a:cubicBezTo>
                  <a:close/>
                </a:path>
              </a:pathLst>
            </a:custGeom>
            <a:solidFill>
              <a:srgbClr val="BFBFBF"/>
            </a:solidFill>
          </p:spPr>
          <p:txBody>
            <a:bodyPr/>
            <a:lstStyle/>
            <a:p>
              <a:endParaRPr lang="en-US" sz="1200"/>
            </a:p>
          </p:txBody>
        </p:sp>
      </p:grpSp>
      <p:grpSp>
        <p:nvGrpSpPr>
          <p:cNvPr id="10" name="Group 10"/>
          <p:cNvGrpSpPr/>
          <p:nvPr/>
        </p:nvGrpSpPr>
        <p:grpSpPr>
          <a:xfrm>
            <a:off x="685800" y="1704412"/>
            <a:ext cx="854019" cy="854019"/>
            <a:chOff x="0" y="0"/>
            <a:chExt cx="2264506" cy="2264506"/>
          </a:xfrm>
        </p:grpSpPr>
        <p:sp>
          <p:nvSpPr>
            <p:cNvPr id="11" name="Freeform 11"/>
            <p:cNvSpPr/>
            <p:nvPr/>
          </p:nvSpPr>
          <p:spPr>
            <a:xfrm>
              <a:off x="0" y="0"/>
              <a:ext cx="2264537" cy="2264537"/>
            </a:xfrm>
            <a:custGeom>
              <a:avLst/>
              <a:gdLst/>
              <a:ahLst/>
              <a:cxnLst/>
              <a:rect l="l" t="t" r="r" b="b"/>
              <a:pathLst>
                <a:path w="2264537" h="2264537">
                  <a:moveTo>
                    <a:pt x="0" y="0"/>
                  </a:moveTo>
                  <a:lnTo>
                    <a:pt x="2264537" y="0"/>
                  </a:lnTo>
                  <a:lnTo>
                    <a:pt x="2264537" y="2264537"/>
                  </a:lnTo>
                  <a:lnTo>
                    <a:pt x="0" y="2264537"/>
                  </a:lnTo>
                  <a:lnTo>
                    <a:pt x="0" y="0"/>
                  </a:lnTo>
                  <a:close/>
                </a:path>
              </a:pathLst>
            </a:custGeom>
            <a:blipFill>
              <a:blip r:embed="rId6"/>
              <a:stretch>
                <a:fillRect/>
              </a:stretch>
            </a:blipFill>
          </p:spPr>
          <p:txBody>
            <a:bodyPr/>
            <a:lstStyle/>
            <a:p>
              <a:endParaRPr lang="en-US" sz="1200"/>
            </a:p>
          </p:txBody>
        </p:sp>
      </p:grpSp>
      <p:grpSp>
        <p:nvGrpSpPr>
          <p:cNvPr id="12" name="Group 12"/>
          <p:cNvGrpSpPr/>
          <p:nvPr/>
        </p:nvGrpSpPr>
        <p:grpSpPr>
          <a:xfrm>
            <a:off x="681038" y="2971800"/>
            <a:ext cx="854019" cy="854019"/>
            <a:chOff x="0" y="0"/>
            <a:chExt cx="2264506" cy="2264506"/>
          </a:xfrm>
        </p:grpSpPr>
        <p:sp>
          <p:nvSpPr>
            <p:cNvPr id="13" name="Freeform 13"/>
            <p:cNvSpPr/>
            <p:nvPr/>
          </p:nvSpPr>
          <p:spPr>
            <a:xfrm>
              <a:off x="0" y="0"/>
              <a:ext cx="2264537" cy="2264537"/>
            </a:xfrm>
            <a:custGeom>
              <a:avLst/>
              <a:gdLst/>
              <a:ahLst/>
              <a:cxnLst/>
              <a:rect l="l" t="t" r="r" b="b"/>
              <a:pathLst>
                <a:path w="2264537" h="2264537">
                  <a:moveTo>
                    <a:pt x="0" y="0"/>
                  </a:moveTo>
                  <a:lnTo>
                    <a:pt x="2264537" y="0"/>
                  </a:lnTo>
                  <a:lnTo>
                    <a:pt x="2264537" y="2264537"/>
                  </a:lnTo>
                  <a:lnTo>
                    <a:pt x="0" y="2264537"/>
                  </a:lnTo>
                  <a:lnTo>
                    <a:pt x="0" y="0"/>
                  </a:lnTo>
                  <a:close/>
                </a:path>
              </a:pathLst>
            </a:custGeom>
            <a:blipFill>
              <a:blip r:embed="rId7"/>
              <a:stretch>
                <a:fillRect/>
              </a:stretch>
            </a:blipFill>
          </p:spPr>
          <p:txBody>
            <a:bodyPr/>
            <a:lstStyle/>
            <a:p>
              <a:endParaRPr lang="en-US" sz="1200"/>
            </a:p>
          </p:txBody>
        </p:sp>
      </p:grpSp>
      <p:sp>
        <p:nvSpPr>
          <p:cNvPr id="14" name="TextBox 14"/>
          <p:cNvSpPr txBox="1"/>
          <p:nvPr/>
        </p:nvSpPr>
        <p:spPr bwMode="white">
          <a:xfrm>
            <a:off x="685800" y="228600"/>
            <a:ext cx="10820400" cy="654988"/>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Centers of Excellence – Blue Distinction</a:t>
            </a:r>
          </a:p>
        </p:txBody>
      </p:sp>
      <p:sp>
        <p:nvSpPr>
          <p:cNvPr id="16" name="TextBox 16"/>
          <p:cNvSpPr txBox="1"/>
          <p:nvPr/>
        </p:nvSpPr>
        <p:spPr>
          <a:xfrm>
            <a:off x="1738194" y="1704412"/>
            <a:ext cx="4618558" cy="713080"/>
          </a:xfrm>
          <a:prstGeom prst="rect">
            <a:avLst/>
          </a:prstGeom>
        </p:spPr>
        <p:txBody>
          <a:bodyPr lIns="0" tIns="0" rIns="0" bIns="0" rtlCol="0" anchor="t">
            <a:spAutoFit/>
          </a:bodyPr>
          <a:lstStyle/>
          <a:p>
            <a:pPr>
              <a:lnSpc>
                <a:spcPts val="2880"/>
              </a:lnSpc>
            </a:pPr>
            <a:r>
              <a:rPr lang="en-US" sz="2133" b="1">
                <a:solidFill>
                  <a:srgbClr val="003276"/>
                </a:solidFill>
                <a:latin typeface="Arial" panose="020B0604020202020204" pitchFamily="34" charset="0"/>
                <a:ea typeface="Montserrat"/>
                <a:cs typeface="Arial" panose="020B0604020202020204" pitchFamily="34" charset="0"/>
                <a:sym typeface="Montserrat"/>
              </a:rPr>
              <a:t>Designated facilities proven to deliver superior results</a:t>
            </a:r>
          </a:p>
        </p:txBody>
      </p:sp>
      <p:sp>
        <p:nvSpPr>
          <p:cNvPr id="17" name="TextBox 17"/>
          <p:cNvSpPr txBox="1"/>
          <p:nvPr/>
        </p:nvSpPr>
        <p:spPr>
          <a:xfrm>
            <a:off x="1738192" y="3001838"/>
            <a:ext cx="4925730" cy="1084977"/>
          </a:xfrm>
          <a:prstGeom prst="rect">
            <a:avLst/>
          </a:prstGeom>
        </p:spPr>
        <p:txBody>
          <a:bodyPr wrap="square" lIns="0" tIns="0" rIns="0" bIns="0" rtlCol="0" anchor="t">
            <a:spAutoFit/>
          </a:bodyPr>
          <a:lstStyle/>
          <a:p>
            <a:pPr>
              <a:lnSpc>
                <a:spcPts val="2880"/>
              </a:lnSpc>
            </a:pPr>
            <a:r>
              <a:rPr lang="en-US" sz="2133" b="1">
                <a:solidFill>
                  <a:srgbClr val="003276"/>
                </a:solidFill>
                <a:latin typeface="Arial" panose="020B0604020202020204" pitchFamily="34" charset="0"/>
                <a:ea typeface="Montserrat"/>
                <a:cs typeface="Arial" panose="020B0604020202020204" pitchFamily="34" charset="0"/>
                <a:sym typeface="Montserrat"/>
              </a:rPr>
              <a:t>100% coverage after deductible for facility charges for select surgeries at a Center of Excellence</a:t>
            </a:r>
          </a:p>
        </p:txBody>
      </p:sp>
      <p:sp>
        <p:nvSpPr>
          <p:cNvPr id="18" name="TextBox 18"/>
          <p:cNvSpPr txBox="1"/>
          <p:nvPr/>
        </p:nvSpPr>
        <p:spPr>
          <a:xfrm>
            <a:off x="1868569" y="4190272"/>
            <a:ext cx="4357807" cy="1333698"/>
          </a:xfrm>
          <a:prstGeom prst="rect">
            <a:avLst/>
          </a:prstGeom>
        </p:spPr>
        <p:txBody>
          <a:bodyPr lIns="0" tIns="0" rIns="0" bIns="0" rtlCol="0" anchor="t">
            <a:spAutoFit/>
          </a:bodyPr>
          <a:lstStyle/>
          <a:p>
            <a:pPr marL="475005" lvl="1" indent="-237503">
              <a:lnSpc>
                <a:spcPts val="2640"/>
              </a:lnSpc>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Bariatric surgery</a:t>
            </a:r>
          </a:p>
          <a:p>
            <a:pPr marL="475005" lvl="1" indent="-237503">
              <a:lnSpc>
                <a:spcPts val="2640"/>
              </a:lnSpc>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Knee and hip </a:t>
            </a:r>
            <a:r>
              <a:rPr lang="en-US" sz="2200" err="1">
                <a:solidFill>
                  <a:srgbClr val="000000"/>
                </a:solidFill>
                <a:latin typeface="Arial" panose="020B0604020202020204" pitchFamily="34" charset="0"/>
                <a:ea typeface="Montserrat"/>
                <a:cs typeface="Arial" panose="020B0604020202020204" pitchFamily="34" charset="0"/>
                <a:sym typeface="Montserrat"/>
              </a:rPr>
              <a:t>re﻿placements</a:t>
            </a:r>
            <a:endParaRPr lang="en-US" sz="2200">
              <a:solidFill>
                <a:srgbClr val="000000"/>
              </a:solidFill>
              <a:latin typeface="Arial" panose="020B0604020202020204" pitchFamily="34" charset="0"/>
              <a:ea typeface="Montserrat"/>
              <a:cs typeface="Arial" panose="020B0604020202020204" pitchFamily="34" charset="0"/>
              <a:sym typeface="Montserrat"/>
            </a:endParaRPr>
          </a:p>
          <a:p>
            <a:pPr marL="475005" lvl="1" indent="-237503">
              <a:lnSpc>
                <a:spcPts val="2640"/>
              </a:lnSpc>
              <a:buClr>
                <a:srgbClr val="DD1A24"/>
              </a:buClr>
              <a:buFont typeface="Arial"/>
              <a:buChar char="•"/>
            </a:pPr>
            <a:r>
              <a:rPr lang="en-US" sz="2200">
                <a:solidFill>
                  <a:srgbClr val="000000"/>
                </a:solidFill>
                <a:latin typeface="Arial" panose="020B0604020202020204" pitchFamily="34" charset="0"/>
                <a:ea typeface="Montserrat"/>
                <a:cs typeface="Arial" panose="020B0604020202020204" pitchFamily="34" charset="0"/>
                <a:sym typeface="Montserrat"/>
              </a:rPr>
              <a:t>Spinal surgery</a:t>
            </a:r>
          </a:p>
          <a:p>
            <a:pPr marL="475005" lvl="1" indent="-237503">
              <a:lnSpc>
                <a:spcPts val="2640"/>
              </a:lnSpc>
              <a:buClr>
                <a:srgbClr val="DD1A24"/>
              </a:buClr>
              <a:buFont typeface="Arial"/>
              <a:buChar char="•"/>
            </a:pPr>
            <a:r>
              <a:rPr lang="en-US" sz="2200" err="1">
                <a:solidFill>
                  <a:srgbClr val="000000"/>
                </a:solidFill>
                <a:latin typeface="Arial" panose="020B0604020202020204" pitchFamily="34" charset="0"/>
                <a:ea typeface="Montserrat"/>
                <a:cs typeface="Arial" panose="020B0604020202020204" pitchFamily="34" charset="0"/>
                <a:sym typeface="Montserrat"/>
              </a:rPr>
              <a:t>Transp﻿lants</a:t>
            </a:r>
            <a:endParaRPr lang="en-US" sz="2200">
              <a:solidFill>
                <a:srgbClr val="000000"/>
              </a:solidFill>
              <a:latin typeface="Arial" panose="020B0604020202020204" pitchFamily="34" charset="0"/>
              <a:ea typeface="Montserrat"/>
              <a:cs typeface="Arial" panose="020B0604020202020204" pitchFamily="34" charset="0"/>
              <a:sym typeface="Montserrat"/>
            </a:endParaRPr>
          </a:p>
        </p:txBody>
      </p:sp>
      <p:sp>
        <p:nvSpPr>
          <p:cNvPr id="24" name="Slide Number Placeholder 6">
            <a:extLst>
              <a:ext uri="{FF2B5EF4-FFF2-40B4-BE49-F238E27FC236}">
                <a16:creationId xmlns:a16="http://schemas.microsoft.com/office/drawing/2014/main" id="{60B07132-F2B7-D4BC-93AD-EF8EB4CDC7E6}"/>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27</a:t>
            </a:fld>
            <a:endParaRPr lang="en-US" sz="1400">
              <a:solidFill>
                <a:schemeClr val="bg1"/>
              </a:solidFill>
              <a:latin typeface="Arial" panose="020B0604020202020204" pitchFamily="34" charset="0"/>
            </a:endParaRPr>
          </a:p>
        </p:txBody>
      </p:sp>
      <p:sp>
        <p:nvSpPr>
          <p:cNvPr id="15" name="TextBox 16">
            <a:extLst>
              <a:ext uri="{FF2B5EF4-FFF2-40B4-BE49-F238E27FC236}">
                <a16:creationId xmlns:a16="http://schemas.microsoft.com/office/drawing/2014/main" id="{9AF1595D-A5EC-190C-31A5-194F0F828007}"/>
              </a:ext>
            </a:extLst>
          </p:cNvPr>
          <p:cNvSpPr txBox="1"/>
          <p:nvPr/>
        </p:nvSpPr>
        <p:spPr>
          <a:xfrm>
            <a:off x="1738192" y="5984501"/>
            <a:ext cx="5407598" cy="713080"/>
          </a:xfrm>
          <a:prstGeom prst="rect">
            <a:avLst/>
          </a:prstGeom>
        </p:spPr>
        <p:txBody>
          <a:bodyPr wrap="square" lIns="0" tIns="0" rIns="0" bIns="0" rtlCol="0" anchor="t">
            <a:spAutoFit/>
          </a:bodyPr>
          <a:lstStyle/>
          <a:p>
            <a:pPr>
              <a:lnSpc>
                <a:spcPts val="2880"/>
              </a:lnSpc>
            </a:pPr>
            <a:r>
              <a:rPr lang="en-US" sz="2133" b="1">
                <a:solidFill>
                  <a:srgbClr val="003276"/>
                </a:solidFill>
                <a:latin typeface="Arial" panose="020B0604020202020204" pitchFamily="34" charset="0"/>
                <a:ea typeface="Montserrat"/>
                <a:cs typeface="Arial" panose="020B0604020202020204" pitchFamily="34" charset="0"/>
                <a:sym typeface="Montserrat"/>
              </a:rPr>
              <a:t>Travel benefit of up to $10,000 if more than 100 miles away</a:t>
            </a:r>
          </a:p>
        </p:txBody>
      </p:sp>
      <p:grpSp>
        <p:nvGrpSpPr>
          <p:cNvPr id="19" name="Group 8">
            <a:extLst>
              <a:ext uri="{FF2B5EF4-FFF2-40B4-BE49-F238E27FC236}">
                <a16:creationId xmlns:a16="http://schemas.microsoft.com/office/drawing/2014/main" id="{CF04A2AC-DCF0-AE1D-94DD-E39F8EAFA9E7}"/>
              </a:ext>
            </a:extLst>
          </p:cNvPr>
          <p:cNvGrpSpPr/>
          <p:nvPr/>
        </p:nvGrpSpPr>
        <p:grpSpPr>
          <a:xfrm>
            <a:off x="583797" y="5774422"/>
            <a:ext cx="6080125" cy="9525"/>
            <a:chOff x="0" y="0"/>
            <a:chExt cx="12160250" cy="19050"/>
          </a:xfrm>
        </p:grpSpPr>
        <p:sp>
          <p:nvSpPr>
            <p:cNvPr id="20" name="Freeform 9">
              <a:extLst>
                <a:ext uri="{FF2B5EF4-FFF2-40B4-BE49-F238E27FC236}">
                  <a16:creationId xmlns:a16="http://schemas.microsoft.com/office/drawing/2014/main" id="{C408CF57-3E51-356E-024C-6CF7760EF24B}"/>
                </a:ext>
              </a:extLst>
            </p:cNvPr>
            <p:cNvSpPr/>
            <p:nvPr/>
          </p:nvSpPr>
          <p:spPr>
            <a:xfrm>
              <a:off x="0" y="0"/>
              <a:ext cx="12160250" cy="19050"/>
            </a:xfrm>
            <a:custGeom>
              <a:avLst/>
              <a:gdLst/>
              <a:ahLst/>
              <a:cxnLst/>
              <a:rect l="l" t="t" r="r" b="b"/>
              <a:pathLst>
                <a:path w="12160250" h="19050">
                  <a:moveTo>
                    <a:pt x="12150725" y="19050"/>
                  </a:moveTo>
                  <a:lnTo>
                    <a:pt x="9525" y="19050"/>
                  </a:lnTo>
                  <a:cubicBezTo>
                    <a:pt x="4318" y="19050"/>
                    <a:pt x="0" y="14732"/>
                    <a:pt x="0" y="9525"/>
                  </a:cubicBezTo>
                  <a:cubicBezTo>
                    <a:pt x="0" y="4318"/>
                    <a:pt x="4318" y="0"/>
                    <a:pt x="9525" y="0"/>
                  </a:cubicBezTo>
                  <a:lnTo>
                    <a:pt x="12150725" y="0"/>
                  </a:lnTo>
                  <a:cubicBezTo>
                    <a:pt x="12155932" y="0"/>
                    <a:pt x="12160250" y="4318"/>
                    <a:pt x="12160250" y="9525"/>
                  </a:cubicBezTo>
                  <a:cubicBezTo>
                    <a:pt x="12160250" y="14732"/>
                    <a:pt x="12155932" y="19050"/>
                    <a:pt x="12150725" y="19050"/>
                  </a:cubicBezTo>
                  <a:close/>
                </a:path>
              </a:pathLst>
            </a:custGeom>
            <a:solidFill>
              <a:srgbClr val="BFBFBF"/>
            </a:solidFill>
          </p:spPr>
          <p:txBody>
            <a:bodyPr/>
            <a:lstStyle/>
            <a:p>
              <a:endParaRPr lang="en-US" sz="1200"/>
            </a:p>
          </p:txBody>
        </p:sp>
      </p:grpSp>
      <p:grpSp>
        <p:nvGrpSpPr>
          <p:cNvPr id="21" name="Group 8">
            <a:extLst>
              <a:ext uri="{FF2B5EF4-FFF2-40B4-BE49-F238E27FC236}">
                <a16:creationId xmlns:a16="http://schemas.microsoft.com/office/drawing/2014/main" id="{7E126D58-65D5-73B0-7B50-59622164C193}"/>
              </a:ext>
            </a:extLst>
          </p:cNvPr>
          <p:cNvGrpSpPr/>
          <p:nvPr/>
        </p:nvGrpSpPr>
        <p:grpSpPr>
          <a:xfrm>
            <a:off x="685800" y="5870793"/>
            <a:ext cx="853440" cy="853440"/>
            <a:chOff x="0" y="0"/>
            <a:chExt cx="2872580" cy="2872580"/>
          </a:xfrm>
        </p:grpSpPr>
        <p:sp>
          <p:nvSpPr>
            <p:cNvPr id="22" name="Freeform 9">
              <a:extLst>
                <a:ext uri="{FF2B5EF4-FFF2-40B4-BE49-F238E27FC236}">
                  <a16:creationId xmlns:a16="http://schemas.microsoft.com/office/drawing/2014/main" id="{06862911-65E2-756C-740D-4654E23D0957}"/>
                </a:ext>
              </a:extLst>
            </p:cNvPr>
            <p:cNvSpPr/>
            <p:nvPr/>
          </p:nvSpPr>
          <p:spPr>
            <a:xfrm>
              <a:off x="0" y="0"/>
              <a:ext cx="2872613" cy="2872613"/>
            </a:xfrm>
            <a:custGeom>
              <a:avLst/>
              <a:gdLst/>
              <a:ahLst/>
              <a:cxnLst/>
              <a:rect l="l" t="t" r="r" b="b"/>
              <a:pathLst>
                <a:path w="2872613" h="2872613">
                  <a:moveTo>
                    <a:pt x="0" y="0"/>
                  </a:moveTo>
                  <a:lnTo>
                    <a:pt x="2872613" y="0"/>
                  </a:lnTo>
                  <a:lnTo>
                    <a:pt x="2872613" y="2872613"/>
                  </a:lnTo>
                  <a:lnTo>
                    <a:pt x="0" y="2872613"/>
                  </a:lnTo>
                  <a:lnTo>
                    <a:pt x="0" y="0"/>
                  </a:lnTo>
                  <a:close/>
                </a:path>
              </a:pathLst>
            </a:custGeom>
            <a:blipFill>
              <a:blip r:embed="rId8"/>
              <a:stretch>
                <a:fillRect/>
              </a:stretch>
            </a:blipFill>
          </p:spPr>
          <p:txBody>
            <a:bodyPr/>
            <a:lstStyle/>
            <a:p>
              <a:endParaRPr lang="en-US" sz="12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74E2-A50D-D192-647F-2879966D57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0567DF-F778-479A-34FA-DC042790EB87}"/>
              </a:ext>
            </a:extLst>
          </p:cNvPr>
          <p:cNvSpPr>
            <a:spLocks noGrp="1"/>
          </p:cNvSpPr>
          <p:nvPr>
            <p:ph type="body" sz="quarter" idx="10"/>
          </p:nvPr>
        </p:nvSpPr>
        <p:spPr>
          <a:xfrm>
            <a:off x="787399" y="3075057"/>
            <a:ext cx="8166101" cy="707886"/>
          </a:xfrm>
        </p:spPr>
        <p:txBody>
          <a:bodyPr wrap="square">
            <a:spAutoFit/>
          </a:bodyPr>
          <a:lstStyle/>
          <a:p>
            <a:r>
              <a:rPr lang="en-US" sz="4000"/>
              <a:t>Assistance Program</a:t>
            </a:r>
          </a:p>
        </p:txBody>
      </p:sp>
    </p:spTree>
    <p:extLst>
      <p:ext uri="{BB962C8B-B14F-4D97-AF65-F5344CB8AC3E}">
        <p14:creationId xmlns:p14="http://schemas.microsoft.com/office/powerpoint/2010/main" val="136218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A39AC-8750-32C0-FFD8-22C637AAF79F}"/>
              </a:ext>
            </a:extLst>
          </p:cNvPr>
          <p:cNvSpPr>
            <a:spLocks noGrp="1"/>
          </p:cNvSpPr>
          <p:nvPr>
            <p:ph type="body" sz="quarter" idx="11"/>
          </p:nvPr>
        </p:nvSpPr>
        <p:spPr/>
        <p:txBody>
          <a:bodyPr/>
          <a:lstStyle/>
          <a:p>
            <a:r>
              <a:rPr lang="en-US" sz="2400"/>
              <a:t>The Assistance Program embodies our connectional Church at its best. Active and retired members of the Benefits Plan of the PC(USA) who demonstrate financial need are eligible to apply. </a:t>
            </a:r>
          </a:p>
        </p:txBody>
      </p:sp>
      <p:sp>
        <p:nvSpPr>
          <p:cNvPr id="5" name="Text Placeholder 4">
            <a:extLst>
              <a:ext uri="{FF2B5EF4-FFF2-40B4-BE49-F238E27FC236}">
                <a16:creationId xmlns:a16="http://schemas.microsoft.com/office/drawing/2014/main" id="{73B62F19-E07E-4777-8EA8-611CD5B8EF72}"/>
              </a:ext>
            </a:extLst>
          </p:cNvPr>
          <p:cNvSpPr>
            <a:spLocks noGrp="1"/>
          </p:cNvSpPr>
          <p:nvPr>
            <p:ph type="body" sz="quarter" idx="12"/>
          </p:nvPr>
        </p:nvSpPr>
        <p:spPr>
          <a:xfrm>
            <a:off x="1246426" y="3853959"/>
            <a:ext cx="9033038" cy="2696311"/>
          </a:xfrm>
        </p:spPr>
        <p:txBody>
          <a:bodyPr/>
          <a:lstStyle/>
          <a:p>
            <a:pPr>
              <a:spcBef>
                <a:spcPts val="2400"/>
              </a:spcBef>
              <a:spcAft>
                <a:spcPts val="2400"/>
              </a:spcAft>
            </a:pPr>
            <a:r>
              <a:rPr lang="en-US"/>
              <a:t>Supported through donations; fully 100% of each gift goes to those in need.</a:t>
            </a:r>
          </a:p>
          <a:p>
            <a:pPr>
              <a:spcBef>
                <a:spcPts val="2400"/>
              </a:spcBef>
              <a:spcAft>
                <a:spcPts val="2400"/>
              </a:spcAft>
            </a:pPr>
            <a:r>
              <a:rPr lang="en-US"/>
              <a:t>In 2024, a total of $9.6 million in funds were distributed.</a:t>
            </a:r>
          </a:p>
          <a:p>
            <a:pPr>
              <a:spcBef>
                <a:spcPts val="2400"/>
              </a:spcBef>
              <a:spcAft>
                <a:spcPts val="2400"/>
              </a:spcAft>
            </a:pPr>
            <a:r>
              <a:rPr lang="en-US"/>
              <a:t>Amounts awarded and eligibility vary.</a:t>
            </a:r>
          </a:p>
        </p:txBody>
      </p:sp>
      <p:sp>
        <p:nvSpPr>
          <p:cNvPr id="3" name="Title 2">
            <a:extLst>
              <a:ext uri="{FF2B5EF4-FFF2-40B4-BE49-F238E27FC236}">
                <a16:creationId xmlns:a16="http://schemas.microsoft.com/office/drawing/2014/main" id="{60BC255B-88F5-4BC0-E7C0-D7716C7BBFA7}"/>
              </a:ext>
            </a:extLst>
          </p:cNvPr>
          <p:cNvSpPr>
            <a:spLocks noGrp="1"/>
          </p:cNvSpPr>
          <p:nvPr>
            <p:ph type="title"/>
          </p:nvPr>
        </p:nvSpPr>
        <p:spPr/>
        <p:txBody>
          <a:bodyPr/>
          <a:lstStyle/>
          <a:p>
            <a:r>
              <a:rPr lang="en-US"/>
              <a:t>Assistance Program of the Board of Pensions​</a:t>
            </a:r>
          </a:p>
        </p:txBody>
      </p:sp>
      <p:sp>
        <p:nvSpPr>
          <p:cNvPr id="32" name="Freeform 22">
            <a:extLst>
              <a:ext uri="{FF2B5EF4-FFF2-40B4-BE49-F238E27FC236}">
                <a16:creationId xmlns:a16="http://schemas.microsoft.com/office/drawing/2014/main" id="{A3EC1FD7-0D2D-59BB-C46D-EC0F8296FB3E}"/>
              </a:ext>
            </a:extLst>
          </p:cNvPr>
          <p:cNvSpPr/>
          <p:nvPr/>
        </p:nvSpPr>
        <p:spPr>
          <a:xfrm>
            <a:off x="836056" y="3892851"/>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3"/>
            <a:stretch>
              <a:fillRect/>
            </a:stretch>
          </a:blipFill>
        </p:spPr>
        <p:txBody>
          <a:bodyPr/>
          <a:lstStyle/>
          <a:p>
            <a:endParaRPr lang="en-US">
              <a:latin typeface="Arial" panose="020B0604020202020204" pitchFamily="34" charset="0"/>
            </a:endParaRPr>
          </a:p>
        </p:txBody>
      </p:sp>
      <p:sp>
        <p:nvSpPr>
          <p:cNvPr id="33" name="Freeform 22">
            <a:extLst>
              <a:ext uri="{FF2B5EF4-FFF2-40B4-BE49-F238E27FC236}">
                <a16:creationId xmlns:a16="http://schemas.microsoft.com/office/drawing/2014/main" id="{C93F2509-F373-C847-95DC-A2AAF0FF1A5D}"/>
              </a:ext>
            </a:extLst>
          </p:cNvPr>
          <p:cNvSpPr/>
          <p:nvPr/>
        </p:nvSpPr>
        <p:spPr>
          <a:xfrm>
            <a:off x="836056" y="4772791"/>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3"/>
            <a:stretch>
              <a:fillRect/>
            </a:stretch>
          </a:blipFill>
        </p:spPr>
        <p:txBody>
          <a:bodyPr/>
          <a:lstStyle/>
          <a:p>
            <a:endParaRPr lang="en-US">
              <a:latin typeface="Arial" panose="020B0604020202020204" pitchFamily="34" charset="0"/>
            </a:endParaRPr>
          </a:p>
        </p:txBody>
      </p:sp>
      <p:sp>
        <p:nvSpPr>
          <p:cNvPr id="34" name="Freeform 22">
            <a:extLst>
              <a:ext uri="{FF2B5EF4-FFF2-40B4-BE49-F238E27FC236}">
                <a16:creationId xmlns:a16="http://schemas.microsoft.com/office/drawing/2014/main" id="{43997B2C-68D1-D8A2-9288-B60591934733}"/>
              </a:ext>
            </a:extLst>
          </p:cNvPr>
          <p:cNvSpPr/>
          <p:nvPr/>
        </p:nvSpPr>
        <p:spPr>
          <a:xfrm>
            <a:off x="836056" y="5710331"/>
            <a:ext cx="352525" cy="352525"/>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3"/>
            <a:stretch>
              <a:fillRect/>
            </a:stretch>
          </a:blipFill>
        </p:spPr>
        <p:txBody>
          <a:bodyPr/>
          <a:lstStyle/>
          <a:p>
            <a:endParaRPr lang="en-US">
              <a:latin typeface="Arial" panose="020B0604020202020204" pitchFamily="34" charset="0"/>
            </a:endParaRPr>
          </a:p>
        </p:txBody>
      </p:sp>
      <p:cxnSp>
        <p:nvCxnSpPr>
          <p:cNvPr id="35" name="Straight Connector 34">
            <a:extLst>
              <a:ext uri="{FF2B5EF4-FFF2-40B4-BE49-F238E27FC236}">
                <a16:creationId xmlns:a16="http://schemas.microsoft.com/office/drawing/2014/main" id="{5086F953-337C-B0F4-D4AC-86B874ACEF63}"/>
              </a:ext>
            </a:extLst>
          </p:cNvPr>
          <p:cNvCxnSpPr>
            <a:cxnSpLocks/>
          </p:cNvCxnSpPr>
          <p:nvPr/>
        </p:nvCxnSpPr>
        <p:spPr>
          <a:xfrm flipH="1">
            <a:off x="836056" y="4460126"/>
            <a:ext cx="91620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814820-E5D6-12F1-C686-9D36590A3049}"/>
              </a:ext>
            </a:extLst>
          </p:cNvPr>
          <p:cNvCxnSpPr>
            <a:cxnSpLocks/>
          </p:cNvCxnSpPr>
          <p:nvPr/>
        </p:nvCxnSpPr>
        <p:spPr>
          <a:xfrm flipH="1">
            <a:off x="836056" y="5434814"/>
            <a:ext cx="91620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0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21D4-25C7-60C7-6D13-1ED9A7E0CA58}"/>
              </a:ext>
            </a:extLst>
          </p:cNvPr>
          <p:cNvSpPr>
            <a:spLocks noGrp="1"/>
          </p:cNvSpPr>
          <p:nvPr>
            <p:ph type="title"/>
          </p:nvPr>
        </p:nvSpPr>
        <p:spPr/>
        <p:txBody>
          <a:bodyPr/>
          <a:lstStyle/>
          <a:p>
            <a:r>
              <a:rPr lang="en-US"/>
              <a:t>Three Medical Plan Options</a:t>
            </a:r>
          </a:p>
        </p:txBody>
      </p:sp>
      <p:graphicFrame>
        <p:nvGraphicFramePr>
          <p:cNvPr id="3" name="Table 2">
            <a:extLst>
              <a:ext uri="{FF2B5EF4-FFF2-40B4-BE49-F238E27FC236}">
                <a16:creationId xmlns:a16="http://schemas.microsoft.com/office/drawing/2014/main" id="{9A9D49CC-2973-2E2F-895F-792AEFB846B4}"/>
              </a:ext>
            </a:extLst>
          </p:cNvPr>
          <p:cNvGraphicFramePr>
            <a:graphicFrameLocks noGrp="1"/>
          </p:cNvGraphicFramePr>
          <p:nvPr>
            <p:extLst>
              <p:ext uri="{D42A27DB-BD31-4B8C-83A1-F6EECF244321}">
                <p14:modId xmlns:p14="http://schemas.microsoft.com/office/powerpoint/2010/main" val="3982974026"/>
              </p:ext>
            </p:extLst>
          </p:nvPr>
        </p:nvGraphicFramePr>
        <p:xfrm>
          <a:off x="2504511" y="1921187"/>
          <a:ext cx="7720143" cy="2908085"/>
        </p:xfrm>
        <a:graphic>
          <a:graphicData uri="http://schemas.openxmlformats.org/drawingml/2006/table">
            <a:tbl>
              <a:tblPr/>
              <a:tblGrid>
                <a:gridCol w="1208506">
                  <a:extLst>
                    <a:ext uri="{9D8B030D-6E8A-4147-A177-3AD203B41FA5}">
                      <a16:colId xmlns:a16="http://schemas.microsoft.com/office/drawing/2014/main" val="2203727070"/>
                    </a:ext>
                  </a:extLst>
                </a:gridCol>
                <a:gridCol w="6511637">
                  <a:extLst>
                    <a:ext uri="{9D8B030D-6E8A-4147-A177-3AD203B41FA5}">
                      <a16:colId xmlns:a16="http://schemas.microsoft.com/office/drawing/2014/main" val="3096193079"/>
                    </a:ext>
                  </a:extLst>
                </a:gridCol>
              </a:tblGrid>
              <a:tr h="969557">
                <a:tc>
                  <a:txBody>
                    <a:bodyPr/>
                    <a:lstStyle/>
                    <a:p>
                      <a:pPr marL="0" algn="ctr" defTabSz="914400" rtl="0" eaLnBrk="1" fontAlgn="base" latinLnBrk="0" hangingPunct="1"/>
                      <a:r>
                        <a:rPr lang="en-US" sz="2400" b="1" i="0" kern="1200">
                          <a:solidFill>
                            <a:schemeClr val="tx1"/>
                          </a:solidFill>
                          <a:effectLst/>
                          <a:latin typeface="Arial" panose="020B0604020202020204" pitchFamily="34" charset="0"/>
                          <a:ea typeface="+mn-ea"/>
                          <a:cs typeface="Arial" panose="020B0604020202020204" pitchFamily="34" charset="0"/>
                        </a:rPr>
                        <a:t>PPO​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fontAlgn="base"/>
                      <a:r>
                        <a:rPr lang="en-US" sz="2400" b="0" i="0">
                          <a:solidFill>
                            <a:srgbClr val="000000"/>
                          </a:solidFill>
                          <a:effectLst/>
                          <a:latin typeface="Arial" panose="020B0604020202020204" pitchFamily="34" charset="0"/>
                          <a:cs typeface="Arial" panose="020B0604020202020204" pitchFamily="34" charset="0"/>
                        </a:rPr>
                        <a:t>Preferred provider organization </a:t>
                      </a:r>
                    </a:p>
                  </a:txBody>
                  <a:tcPr marL="1097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3416093271"/>
                  </a:ext>
                </a:extLst>
              </a:tr>
              <a:tr h="969264">
                <a:tc>
                  <a:txBody>
                    <a:bodyPr/>
                    <a:lstStyle/>
                    <a:p>
                      <a:pPr marL="0" algn="ctr" defTabSz="914400" rtl="0" eaLnBrk="1" fontAlgn="base" latinLnBrk="0" hangingPunct="1"/>
                      <a:r>
                        <a:rPr lang="en-US" sz="2400" b="1" i="0" kern="1200">
                          <a:solidFill>
                            <a:schemeClr val="tx1"/>
                          </a:solidFill>
                          <a:effectLst/>
                          <a:latin typeface="Arial" panose="020B0604020202020204" pitchFamily="34" charset="0"/>
                          <a:ea typeface="+mn-ea"/>
                          <a:cs typeface="Arial" panose="020B0604020202020204" pitchFamily="34" charset="0"/>
                        </a:rPr>
                        <a:t>EPO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l" fontAlgn="base"/>
                      <a:r>
                        <a:rPr lang="en-US" sz="2400" b="0" i="0">
                          <a:solidFill>
                            <a:srgbClr val="000000"/>
                          </a:solidFill>
                          <a:effectLst/>
                          <a:latin typeface="Arial" panose="020B0604020202020204" pitchFamily="34" charset="0"/>
                          <a:cs typeface="Arial" panose="020B0604020202020204" pitchFamily="34" charset="0"/>
                        </a:rPr>
                        <a:t>Exclusive provider organization</a:t>
                      </a:r>
                    </a:p>
                  </a:txBody>
                  <a:tcPr marL="10972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423234039"/>
                  </a:ext>
                </a:extLst>
              </a:tr>
              <a:tr h="969264">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kern="1200">
                          <a:solidFill>
                            <a:schemeClr val="tx1"/>
                          </a:solidFill>
                          <a:effectLst/>
                          <a:latin typeface="Arial" panose="020B0604020202020204" pitchFamily="34" charset="0"/>
                          <a:ea typeface="+mn-ea"/>
                          <a:cs typeface="Arial" panose="020B0604020202020204" pitchFamily="34" charset="0"/>
                        </a:rPr>
                        <a:t>HDHP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l" defTabSz="914400" rtl="0" eaLnBrk="1" fontAlgn="base" latinLnBrk="0" hangingPunct="1"/>
                      <a:r>
                        <a:rPr lang="en-US" sz="2400" b="0" i="0" kern="1200" dirty="0">
                          <a:solidFill>
                            <a:srgbClr val="000000"/>
                          </a:solidFill>
                          <a:effectLst/>
                          <a:latin typeface="Arial" panose="020B0604020202020204" pitchFamily="34" charset="0"/>
                          <a:ea typeface="+mn-ea"/>
                          <a:cs typeface="Arial" panose="020B0604020202020204" pitchFamily="34" charset="0"/>
                        </a:rPr>
                        <a:t>High-deductible health plan</a:t>
                      </a:r>
                    </a:p>
                  </a:txBody>
                  <a:tcPr marL="10972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817515729"/>
                  </a:ext>
                </a:extLst>
              </a:tr>
            </a:tbl>
          </a:graphicData>
        </a:graphic>
      </p:graphicFrame>
      <p:sp>
        <p:nvSpPr>
          <p:cNvPr id="4" name="TextBox 5">
            <a:extLst>
              <a:ext uri="{FF2B5EF4-FFF2-40B4-BE49-F238E27FC236}">
                <a16:creationId xmlns:a16="http://schemas.microsoft.com/office/drawing/2014/main" id="{B245352A-6282-72A0-1361-CB5FDBC85CDE}"/>
              </a:ext>
            </a:extLst>
          </p:cNvPr>
          <p:cNvSpPr txBox="1"/>
          <p:nvPr/>
        </p:nvSpPr>
        <p:spPr>
          <a:xfrm>
            <a:off x="0" y="5327012"/>
            <a:ext cx="12192000"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spcAft>
                <a:spcPts val="1200"/>
              </a:spcAft>
              <a:buClr>
                <a:srgbClr val="DD1A24"/>
              </a:buClr>
              <a:defRPr/>
            </a:pPr>
            <a:r>
              <a:rPr lang="en-US" sz="2000" b="1" spc="-50" dirty="0">
                <a:solidFill>
                  <a:srgbClr val="003276"/>
                </a:solidFill>
                <a:latin typeface="Arial" panose="020B0604020202020204" pitchFamily="34" charset="0"/>
              </a:rPr>
              <a:t>All three plans use the same Highmark Blue Cross Blue Shield BlueCard national network.</a:t>
            </a:r>
          </a:p>
          <a:p>
            <a:pPr algn="ctr">
              <a:spcBef>
                <a:spcPct val="20000"/>
              </a:spcBef>
              <a:spcAft>
                <a:spcPts val="1200"/>
              </a:spcAft>
              <a:buClr>
                <a:srgbClr val="DD1A24"/>
              </a:buClr>
              <a:defRPr/>
            </a:pPr>
            <a:r>
              <a:rPr lang="en-US" sz="2000" b="1" spc="-50" dirty="0">
                <a:solidFill>
                  <a:srgbClr val="003276"/>
                </a:solidFill>
                <a:latin typeface="Arial" panose="020B0604020202020204" pitchFamily="34" charset="0"/>
              </a:rPr>
              <a:t>The difference is per-pay vs. plan-use costs and out-of-network flexibility (PPO).</a:t>
            </a:r>
          </a:p>
        </p:txBody>
      </p:sp>
    </p:spTree>
    <p:extLst>
      <p:ext uri="{BB962C8B-B14F-4D97-AF65-F5344CB8AC3E}">
        <p14:creationId xmlns:p14="http://schemas.microsoft.com/office/powerpoint/2010/main" val="196891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9DFA4F78-37B6-F86A-079A-0DC7B356D3DD}"/>
              </a:ext>
            </a:extLst>
          </p:cNvPr>
          <p:cNvSpPr txBox="1"/>
          <p:nvPr/>
        </p:nvSpPr>
        <p:spPr>
          <a:xfrm>
            <a:off x="330201" y="3828911"/>
            <a:ext cx="3349170" cy="459036"/>
          </a:xfrm>
          <a:prstGeom prst="rect">
            <a:avLst/>
          </a:prstGeom>
        </p:spPr>
        <p:txBody>
          <a:bodyPr lIns="0" tIns="0" rIns="0" bIns="0" rtlCol="0" anchor="t">
            <a:spAutoFit/>
          </a:bodyPr>
          <a:lstStyle/>
          <a:p>
            <a:pPr algn="ctr" defTabSz="609630">
              <a:lnSpc>
                <a:spcPts val="3840"/>
              </a:lnSpc>
              <a:spcBef>
                <a:spcPct val="0"/>
              </a:spcBef>
            </a:pPr>
            <a:r>
              <a:rPr lang="en-US" sz="2800" b="1">
                <a:solidFill>
                  <a:srgbClr val="003276"/>
                </a:solidFill>
                <a:latin typeface="Arial" panose="020B0604020202020204" pitchFamily="34" charset="0"/>
              </a:rPr>
              <a:t>All Members</a:t>
            </a:r>
          </a:p>
        </p:txBody>
      </p:sp>
      <p:sp>
        <p:nvSpPr>
          <p:cNvPr id="2" name="Freeform 6">
            <a:extLst>
              <a:ext uri="{FF2B5EF4-FFF2-40B4-BE49-F238E27FC236}">
                <a16:creationId xmlns:a16="http://schemas.microsoft.com/office/drawing/2014/main" id="{F6FDE1EC-97E1-A333-16CC-4380B2BD7AD0}"/>
              </a:ext>
            </a:extLst>
          </p:cNvPr>
          <p:cNvSpPr/>
          <p:nvPr/>
        </p:nvSpPr>
        <p:spPr>
          <a:xfrm>
            <a:off x="4360078" y="1791211"/>
            <a:ext cx="997587" cy="997587"/>
          </a:xfrm>
          <a:custGeom>
            <a:avLst/>
            <a:gdLst/>
            <a:ahLst/>
            <a:cxnLst/>
            <a:rect l="l" t="t" r="r" b="b"/>
            <a:pathLst>
              <a:path w="1959762" h="1959762">
                <a:moveTo>
                  <a:pt x="0" y="0"/>
                </a:moveTo>
                <a:lnTo>
                  <a:pt x="1959762" y="0"/>
                </a:lnTo>
                <a:lnTo>
                  <a:pt x="1959762" y="1959762"/>
                </a:lnTo>
                <a:lnTo>
                  <a:pt x="0" y="1959762"/>
                </a:lnTo>
                <a:lnTo>
                  <a:pt x="0" y="0"/>
                </a:lnTo>
                <a:close/>
              </a:path>
            </a:pathLst>
          </a:custGeom>
          <a:blipFill>
            <a:blip r:embed="rId3"/>
            <a:stretch>
              <a:fillRect/>
            </a:stretch>
          </a:blipFill>
        </p:spPr>
        <p:txBody>
          <a:bodyPr/>
          <a:lstStyle/>
          <a:p>
            <a:pPr defTabSz="609630"/>
            <a:endParaRPr lang="en-US" sz="1200">
              <a:solidFill>
                <a:prstClr val="black"/>
              </a:solidFill>
              <a:latin typeface="Arial" panose="020B0604020202020204" pitchFamily="34" charset="0"/>
            </a:endParaRPr>
          </a:p>
        </p:txBody>
      </p:sp>
      <p:sp>
        <p:nvSpPr>
          <p:cNvPr id="3" name="Freeform 7">
            <a:extLst>
              <a:ext uri="{FF2B5EF4-FFF2-40B4-BE49-F238E27FC236}">
                <a16:creationId xmlns:a16="http://schemas.microsoft.com/office/drawing/2014/main" id="{EE98B51D-E527-90D0-C6C6-ADD2251A50EE}"/>
              </a:ext>
            </a:extLst>
          </p:cNvPr>
          <p:cNvSpPr/>
          <p:nvPr/>
        </p:nvSpPr>
        <p:spPr>
          <a:xfrm>
            <a:off x="4360077" y="3442909"/>
            <a:ext cx="997587" cy="997587"/>
          </a:xfrm>
          <a:custGeom>
            <a:avLst/>
            <a:gdLst/>
            <a:ahLst/>
            <a:cxnLst/>
            <a:rect l="l" t="t" r="r" b="b"/>
            <a:pathLst>
              <a:path w="1959762" h="1959762">
                <a:moveTo>
                  <a:pt x="0" y="0"/>
                </a:moveTo>
                <a:lnTo>
                  <a:pt x="1959762" y="0"/>
                </a:lnTo>
                <a:lnTo>
                  <a:pt x="1959762" y="1959762"/>
                </a:lnTo>
                <a:lnTo>
                  <a:pt x="0" y="1959762"/>
                </a:lnTo>
                <a:lnTo>
                  <a:pt x="0" y="0"/>
                </a:lnTo>
                <a:close/>
              </a:path>
            </a:pathLst>
          </a:custGeom>
          <a:blipFill>
            <a:blip r:embed="rId4"/>
            <a:stretch>
              <a:fillRect/>
            </a:stretch>
          </a:blipFill>
        </p:spPr>
        <p:txBody>
          <a:bodyPr/>
          <a:lstStyle/>
          <a:p>
            <a:pPr defTabSz="609630"/>
            <a:endParaRPr lang="en-US" sz="1200">
              <a:solidFill>
                <a:prstClr val="black"/>
              </a:solidFill>
              <a:latin typeface="Arial" panose="020B0604020202020204" pitchFamily="34" charset="0"/>
            </a:endParaRPr>
          </a:p>
        </p:txBody>
      </p:sp>
      <p:sp>
        <p:nvSpPr>
          <p:cNvPr id="4" name="Freeform 8">
            <a:extLst>
              <a:ext uri="{FF2B5EF4-FFF2-40B4-BE49-F238E27FC236}">
                <a16:creationId xmlns:a16="http://schemas.microsoft.com/office/drawing/2014/main" id="{F1CC3429-974E-F4E4-5042-E8A8CEA5962B}"/>
              </a:ext>
            </a:extLst>
          </p:cNvPr>
          <p:cNvSpPr/>
          <p:nvPr/>
        </p:nvSpPr>
        <p:spPr>
          <a:xfrm>
            <a:off x="4367818" y="5128450"/>
            <a:ext cx="982104" cy="982104"/>
          </a:xfrm>
          <a:custGeom>
            <a:avLst/>
            <a:gdLst/>
            <a:ahLst/>
            <a:cxnLst/>
            <a:rect l="l" t="t" r="r" b="b"/>
            <a:pathLst>
              <a:path w="1929345" h="1929345">
                <a:moveTo>
                  <a:pt x="0" y="0"/>
                </a:moveTo>
                <a:lnTo>
                  <a:pt x="1929345" y="0"/>
                </a:lnTo>
                <a:lnTo>
                  <a:pt x="1929345" y="1929345"/>
                </a:lnTo>
                <a:lnTo>
                  <a:pt x="0" y="1929345"/>
                </a:lnTo>
                <a:lnTo>
                  <a:pt x="0" y="0"/>
                </a:lnTo>
                <a:close/>
              </a:path>
            </a:pathLst>
          </a:custGeom>
          <a:blipFill>
            <a:blip r:embed="rId5"/>
            <a:stretch>
              <a:fillRect/>
            </a:stretch>
          </a:blipFill>
        </p:spPr>
        <p:txBody>
          <a:bodyPr/>
          <a:lstStyle/>
          <a:p>
            <a:pPr defTabSz="609630"/>
            <a:endParaRPr lang="en-US" sz="1200">
              <a:solidFill>
                <a:prstClr val="black"/>
              </a:solidFill>
              <a:latin typeface="Arial" panose="020B0604020202020204" pitchFamily="34" charset="0"/>
            </a:endParaRPr>
          </a:p>
        </p:txBody>
      </p:sp>
      <p:sp>
        <p:nvSpPr>
          <p:cNvPr id="7" name="TextBox 12">
            <a:extLst>
              <a:ext uri="{FF2B5EF4-FFF2-40B4-BE49-F238E27FC236}">
                <a16:creationId xmlns:a16="http://schemas.microsoft.com/office/drawing/2014/main" id="{D13CF9EC-0384-23DF-17E6-22DF7B51EBC7}"/>
              </a:ext>
            </a:extLst>
          </p:cNvPr>
          <p:cNvSpPr txBox="1"/>
          <p:nvPr/>
        </p:nvSpPr>
        <p:spPr>
          <a:xfrm>
            <a:off x="5734318" y="1873636"/>
            <a:ext cx="5379593" cy="998863"/>
          </a:xfrm>
          <a:prstGeom prst="rect">
            <a:avLst/>
          </a:prstGeom>
        </p:spPr>
        <p:txBody>
          <a:bodyPr wrap="square" lIns="0" tIns="0" rIns="0" bIns="0" rtlCol="0" anchor="t">
            <a:spAutoFit/>
          </a:bodyPr>
          <a:lstStyle/>
          <a:p>
            <a:pPr defTabSz="609630">
              <a:lnSpc>
                <a:spcPts val="2667"/>
              </a:lnSpc>
            </a:pPr>
            <a:r>
              <a:rPr lang="en-US" sz="2133" b="1">
                <a:solidFill>
                  <a:srgbClr val="003176"/>
                </a:solidFill>
                <a:latin typeface="Arial" panose="020B0604020202020204" pitchFamily="34" charset="0"/>
              </a:rPr>
              <a:t>Adoption Assistance</a:t>
            </a:r>
          </a:p>
          <a:p>
            <a:pPr defTabSz="609630">
              <a:lnSpc>
                <a:spcPts val="2667"/>
              </a:lnSpc>
            </a:pPr>
            <a:r>
              <a:rPr lang="en-US" sz="2133" b="1">
                <a:solidFill>
                  <a:srgbClr val="23A6E1"/>
                </a:solidFill>
                <a:latin typeface="Arial" panose="020B0604020202020204" pitchFamily="34" charset="0"/>
              </a:rPr>
              <a:t>$6,500 per child</a:t>
            </a:r>
          </a:p>
          <a:p>
            <a:pPr defTabSz="609630">
              <a:lnSpc>
                <a:spcPts val="2667"/>
              </a:lnSpc>
            </a:pPr>
            <a:r>
              <a:rPr lang="en-US" sz="1600">
                <a:solidFill>
                  <a:srgbClr val="262626"/>
                </a:solidFill>
                <a:latin typeface="Arial" panose="020B0604020202020204" pitchFamily="34" charset="0"/>
              </a:rPr>
              <a:t>Dependent child under age 21</a:t>
            </a:r>
            <a:endParaRPr lang="en-US" sz="1600">
              <a:solidFill>
                <a:srgbClr val="003176"/>
              </a:solidFill>
              <a:latin typeface="Arial" panose="020B0604020202020204" pitchFamily="34" charset="0"/>
            </a:endParaRPr>
          </a:p>
        </p:txBody>
      </p:sp>
      <p:sp>
        <p:nvSpPr>
          <p:cNvPr id="23" name="TextBox 12">
            <a:extLst>
              <a:ext uri="{FF2B5EF4-FFF2-40B4-BE49-F238E27FC236}">
                <a16:creationId xmlns:a16="http://schemas.microsoft.com/office/drawing/2014/main" id="{E13C2FD3-7B87-FF7D-CE9D-C6E01D1F1834}"/>
              </a:ext>
            </a:extLst>
          </p:cNvPr>
          <p:cNvSpPr txBox="1"/>
          <p:nvPr/>
        </p:nvSpPr>
        <p:spPr>
          <a:xfrm>
            <a:off x="5734318" y="3554191"/>
            <a:ext cx="5020118" cy="986039"/>
          </a:xfrm>
          <a:prstGeom prst="rect">
            <a:avLst/>
          </a:prstGeom>
        </p:spPr>
        <p:txBody>
          <a:bodyPr wrap="square" lIns="0" tIns="0" rIns="0" bIns="0" rtlCol="0" anchor="t">
            <a:spAutoFit/>
          </a:bodyPr>
          <a:lstStyle/>
          <a:p>
            <a:pPr defTabSz="609630">
              <a:lnSpc>
                <a:spcPts val="2880"/>
              </a:lnSpc>
            </a:pPr>
            <a:r>
              <a:rPr lang="en-US" sz="2133" b="1">
                <a:solidFill>
                  <a:srgbClr val="003176"/>
                </a:solidFill>
                <a:latin typeface="Arial" panose="020B0604020202020204" pitchFamily="34" charset="0"/>
                <a:cs typeface="Arial"/>
              </a:rPr>
              <a:t>Emergency Assistance</a:t>
            </a:r>
          </a:p>
          <a:p>
            <a:pPr defTabSz="609630">
              <a:lnSpc>
                <a:spcPts val="2667"/>
              </a:lnSpc>
            </a:pPr>
            <a:r>
              <a:rPr lang="en-US" sz="2133" b="1">
                <a:solidFill>
                  <a:srgbClr val="23A6E1"/>
                </a:solidFill>
                <a:latin typeface="Arial" panose="020B0604020202020204" pitchFamily="34" charset="0"/>
                <a:cs typeface="Arial"/>
              </a:rPr>
              <a:t>Up to $5,000</a:t>
            </a:r>
          </a:p>
          <a:p>
            <a:pPr defTabSz="609630">
              <a:lnSpc>
                <a:spcPts val="2320"/>
              </a:lnSpc>
            </a:pPr>
            <a:r>
              <a:rPr lang="en-US" sz="1600">
                <a:solidFill>
                  <a:srgbClr val="262626"/>
                </a:solidFill>
                <a:latin typeface="Arial" panose="020B0604020202020204" pitchFamily="34" charset="0"/>
                <a:cs typeface="Arial"/>
              </a:rPr>
              <a:t>Initiated by an individual or employer</a:t>
            </a:r>
          </a:p>
        </p:txBody>
      </p:sp>
      <p:sp>
        <p:nvSpPr>
          <p:cNvPr id="24" name="TextBox 12">
            <a:extLst>
              <a:ext uri="{FF2B5EF4-FFF2-40B4-BE49-F238E27FC236}">
                <a16:creationId xmlns:a16="http://schemas.microsoft.com/office/drawing/2014/main" id="{92F37636-78E3-14F9-5ECA-0BB9C3127454}"/>
              </a:ext>
            </a:extLst>
          </p:cNvPr>
          <p:cNvSpPr txBox="1"/>
          <p:nvPr/>
        </p:nvSpPr>
        <p:spPr>
          <a:xfrm>
            <a:off x="5734318" y="5192990"/>
            <a:ext cx="6182862" cy="1280992"/>
          </a:xfrm>
          <a:prstGeom prst="rect">
            <a:avLst/>
          </a:prstGeom>
        </p:spPr>
        <p:txBody>
          <a:bodyPr wrap="square" lIns="0" tIns="0" rIns="0" bIns="0" rtlCol="0" anchor="t">
            <a:spAutoFit/>
          </a:bodyPr>
          <a:lstStyle/>
          <a:p>
            <a:pPr defTabSz="609630">
              <a:lnSpc>
                <a:spcPts val="2880"/>
              </a:lnSpc>
            </a:pPr>
            <a:r>
              <a:rPr lang="en-US" sz="2133" b="1">
                <a:solidFill>
                  <a:srgbClr val="003176"/>
                </a:solidFill>
                <a:latin typeface="Arial" panose="020B0604020202020204" pitchFamily="34" charset="0"/>
              </a:rPr>
              <a:t>Transition-to-College Assistance</a:t>
            </a:r>
          </a:p>
          <a:p>
            <a:pPr defTabSz="609630">
              <a:lnSpc>
                <a:spcPts val="2667"/>
              </a:lnSpc>
            </a:pPr>
            <a:r>
              <a:rPr lang="en-US" sz="2133" b="1">
                <a:solidFill>
                  <a:srgbClr val="23A6E1"/>
                </a:solidFill>
                <a:latin typeface="Arial" panose="020B0604020202020204" pitchFamily="34" charset="0"/>
              </a:rPr>
              <a:t>$2,000</a:t>
            </a:r>
          </a:p>
          <a:p>
            <a:pPr defTabSz="609630">
              <a:lnSpc>
                <a:spcPts val="2320"/>
              </a:lnSpc>
            </a:pPr>
            <a:r>
              <a:rPr lang="en-US" sz="1600">
                <a:solidFill>
                  <a:srgbClr val="262626"/>
                </a:solidFill>
                <a:latin typeface="Arial" panose="020B0604020202020204" pitchFamily="34" charset="0"/>
              </a:rPr>
              <a:t>For post-high school education or training; </a:t>
            </a:r>
            <a:br>
              <a:rPr lang="en-US" sz="1600">
                <a:solidFill>
                  <a:srgbClr val="262626"/>
                </a:solidFill>
                <a:latin typeface="Arial" panose="020B0604020202020204" pitchFamily="34" charset="0"/>
              </a:rPr>
            </a:br>
            <a:r>
              <a:rPr lang="en-US" sz="1600">
                <a:solidFill>
                  <a:srgbClr val="262626"/>
                </a:solidFill>
                <a:latin typeface="Arial" panose="020B0604020202020204" pitchFamily="34" charset="0"/>
              </a:rPr>
              <a:t>additional $1,000 for a PC(USA) college or university</a:t>
            </a:r>
          </a:p>
        </p:txBody>
      </p:sp>
      <p:sp>
        <p:nvSpPr>
          <p:cNvPr id="5" name="AutoShape 16">
            <a:extLst>
              <a:ext uri="{FF2B5EF4-FFF2-40B4-BE49-F238E27FC236}">
                <a16:creationId xmlns:a16="http://schemas.microsoft.com/office/drawing/2014/main" id="{02F9E261-D036-9BAE-6C3D-09F98C7A381C}"/>
              </a:ext>
            </a:extLst>
          </p:cNvPr>
          <p:cNvSpPr/>
          <p:nvPr/>
        </p:nvSpPr>
        <p:spPr>
          <a:xfrm>
            <a:off x="4605251" y="3119297"/>
            <a:ext cx="6847718" cy="8489"/>
          </a:xfrm>
          <a:prstGeom prst="line">
            <a:avLst/>
          </a:prstGeom>
          <a:ln w="9525" cap="rnd">
            <a:solidFill>
              <a:srgbClr val="CECCD1"/>
            </a:solidFill>
            <a:prstDash val="solid"/>
            <a:headEnd type="none" w="sm" len="sm"/>
            <a:tailEnd type="none" w="sm" len="sm"/>
          </a:ln>
        </p:spPr>
        <p:txBody>
          <a:bodyPr/>
          <a:lstStyle/>
          <a:p>
            <a:pPr defTabSz="609630"/>
            <a:endParaRPr lang="en-US" sz="1200">
              <a:solidFill>
                <a:prstClr val="black"/>
              </a:solidFill>
              <a:latin typeface="Arial" panose="020B0604020202020204" pitchFamily="34" charset="0"/>
            </a:endParaRPr>
          </a:p>
        </p:txBody>
      </p:sp>
      <p:sp>
        <p:nvSpPr>
          <p:cNvPr id="8" name="TextBox 14">
            <a:extLst>
              <a:ext uri="{FF2B5EF4-FFF2-40B4-BE49-F238E27FC236}">
                <a16:creationId xmlns:a16="http://schemas.microsoft.com/office/drawing/2014/main" id="{8A85F0A8-6B86-6904-6227-85017A71D485}"/>
              </a:ext>
            </a:extLst>
          </p:cNvPr>
          <p:cNvSpPr txBox="1"/>
          <p:nvPr/>
        </p:nvSpPr>
        <p:spPr bwMode="white">
          <a:xfrm>
            <a:off x="713232" y="201168"/>
            <a:ext cx="10820400" cy="666016"/>
          </a:xfrm>
          <a:prstGeom prst="rect">
            <a:avLst/>
          </a:prstGeom>
        </p:spPr>
        <p:txBody>
          <a:bodyPr lIns="0" tIns="0" rIns="0" bIns="0" rtlCol="0" anchor="t">
            <a:spAutoFit/>
          </a:bodyPr>
          <a:lstStyle/>
          <a:p>
            <a:pPr defTabSz="609630">
              <a:lnSpc>
                <a:spcPts val="5880"/>
              </a:lnSpc>
            </a:pPr>
            <a:r>
              <a:rPr lang="en-US" sz="3000">
                <a:solidFill>
                  <a:srgbClr val="FFFFFF"/>
                </a:solidFill>
                <a:latin typeface="Arial" panose="020B0604020202020204" pitchFamily="34" charset="0"/>
                <a:sym typeface="Montserrat"/>
              </a:rPr>
              <a:t>Assistance Program</a:t>
            </a:r>
            <a:endParaRPr lang="en-US" sz="3000">
              <a:solidFill>
                <a:srgbClr val="FFFFFF"/>
              </a:solidFill>
              <a:latin typeface="Arial" panose="020B0604020202020204" pitchFamily="34" charset="0"/>
            </a:endParaRPr>
          </a:p>
        </p:txBody>
      </p:sp>
      <p:sp>
        <p:nvSpPr>
          <p:cNvPr id="9" name="AutoShape 16">
            <a:extLst>
              <a:ext uri="{FF2B5EF4-FFF2-40B4-BE49-F238E27FC236}">
                <a16:creationId xmlns:a16="http://schemas.microsoft.com/office/drawing/2014/main" id="{8E5ECDCA-BD06-8441-C51B-453F8C6C3FC8}"/>
              </a:ext>
            </a:extLst>
          </p:cNvPr>
          <p:cNvSpPr/>
          <p:nvPr/>
        </p:nvSpPr>
        <p:spPr>
          <a:xfrm>
            <a:off x="4605251" y="4876556"/>
            <a:ext cx="6847718" cy="8489"/>
          </a:xfrm>
          <a:prstGeom prst="line">
            <a:avLst/>
          </a:prstGeom>
          <a:ln w="9525" cap="rnd">
            <a:solidFill>
              <a:srgbClr val="CECCD1"/>
            </a:solidFill>
            <a:prstDash val="solid"/>
            <a:headEnd type="none" w="sm" len="sm"/>
            <a:tailEnd type="none" w="sm" len="sm"/>
          </a:ln>
        </p:spPr>
        <p:txBody>
          <a:bodyPr/>
          <a:lstStyle/>
          <a:p>
            <a:pPr defTabSz="609630"/>
            <a:endParaRPr 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2711405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BF88-0580-D2AA-EDEA-FF83F82E73ED}"/>
            </a:ext>
          </a:extLst>
        </p:cNvPr>
        <p:cNvGrpSpPr/>
        <p:nvPr/>
      </p:nvGrpSpPr>
      <p:grpSpPr>
        <a:xfrm>
          <a:off x="0" y="0"/>
          <a:ext cx="0" cy="0"/>
          <a:chOff x="0" y="0"/>
          <a:chExt cx="0" cy="0"/>
        </a:xfrm>
      </p:grpSpPr>
      <p:sp>
        <p:nvSpPr>
          <p:cNvPr id="3" name="Freeform 3" descr="A blue screen with a red light  Description automatically generated">
            <a:extLst>
              <a:ext uri="{FF2B5EF4-FFF2-40B4-BE49-F238E27FC236}">
                <a16:creationId xmlns:a16="http://schemas.microsoft.com/office/drawing/2014/main" id="{42B437B9-C78C-FC35-8BFF-E92C794B95B6}"/>
              </a:ext>
            </a:extLst>
          </p:cNvPr>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3"/>
            <a:stretch>
              <a:fillRect/>
            </a:stretch>
          </a:blipFill>
        </p:spPr>
        <p:txBody>
          <a:bodyPr/>
          <a:lstStyle/>
          <a:p>
            <a:pPr defTabSz="609630"/>
            <a:endParaRPr lang="en-US" sz="1200">
              <a:solidFill>
                <a:prstClr val="black"/>
              </a:solidFill>
              <a:latin typeface="Arial" panose="020B0604020202020204" pitchFamily="34" charset="0"/>
            </a:endParaRPr>
          </a:p>
        </p:txBody>
      </p:sp>
      <p:grpSp>
        <p:nvGrpSpPr>
          <p:cNvPr id="4" name="Group 4">
            <a:extLst>
              <a:ext uri="{FF2B5EF4-FFF2-40B4-BE49-F238E27FC236}">
                <a16:creationId xmlns:a16="http://schemas.microsoft.com/office/drawing/2014/main" id="{CD8E6468-391F-3B64-ACDD-2213DB5E0DB2}"/>
              </a:ext>
            </a:extLst>
          </p:cNvPr>
          <p:cNvGrpSpPr/>
          <p:nvPr/>
        </p:nvGrpSpPr>
        <p:grpSpPr>
          <a:xfrm>
            <a:off x="2" y="1160206"/>
            <a:ext cx="4102099" cy="5697794"/>
            <a:chOff x="0" y="0"/>
            <a:chExt cx="6680198" cy="11395588"/>
          </a:xfrm>
        </p:grpSpPr>
        <p:sp>
          <p:nvSpPr>
            <p:cNvPr id="5" name="Freeform 5">
              <a:extLst>
                <a:ext uri="{FF2B5EF4-FFF2-40B4-BE49-F238E27FC236}">
                  <a16:creationId xmlns:a16="http://schemas.microsoft.com/office/drawing/2014/main" id="{3A86E72F-A167-7AB5-255B-F28F5ECD1F4A}"/>
                </a:ext>
              </a:extLst>
            </p:cNvPr>
            <p:cNvSpPr/>
            <p:nvPr/>
          </p:nvSpPr>
          <p:spPr>
            <a:xfrm>
              <a:off x="0" y="0"/>
              <a:ext cx="6680200" cy="11395583"/>
            </a:xfrm>
            <a:custGeom>
              <a:avLst/>
              <a:gdLst/>
              <a:ahLst/>
              <a:cxnLst/>
              <a:rect l="l" t="t" r="r" b="b"/>
              <a:pathLst>
                <a:path w="6680200" h="11395583">
                  <a:moveTo>
                    <a:pt x="0" y="0"/>
                  </a:moveTo>
                  <a:lnTo>
                    <a:pt x="6680200" y="0"/>
                  </a:lnTo>
                  <a:lnTo>
                    <a:pt x="6680200" y="11395583"/>
                  </a:lnTo>
                  <a:lnTo>
                    <a:pt x="0" y="11395583"/>
                  </a:lnTo>
                  <a:close/>
                </a:path>
              </a:pathLst>
            </a:custGeom>
            <a:solidFill>
              <a:srgbClr val="E6F6FA"/>
            </a:solidFill>
          </p:spPr>
          <p:txBody>
            <a:bodyPr/>
            <a:lstStyle/>
            <a:p>
              <a:pPr defTabSz="609630"/>
              <a:endParaRPr lang="en-US" sz="1200">
                <a:solidFill>
                  <a:prstClr val="black"/>
                </a:solidFill>
                <a:latin typeface="Arial" panose="020B0604020202020204" pitchFamily="34" charset="0"/>
              </a:endParaRPr>
            </a:p>
          </p:txBody>
        </p:sp>
      </p:grpSp>
      <p:sp>
        <p:nvSpPr>
          <p:cNvPr id="6" name="Freeform 6" descr="A blue screen with a red light  Description automatically generated">
            <a:extLst>
              <a:ext uri="{FF2B5EF4-FFF2-40B4-BE49-F238E27FC236}">
                <a16:creationId xmlns:a16="http://schemas.microsoft.com/office/drawing/2014/main" id="{3F15D494-64C9-02B4-7FFF-0F26FFE4DF5F}"/>
              </a:ext>
            </a:extLst>
          </p:cNvPr>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3"/>
            <a:stretch>
              <a:fillRect/>
            </a:stretch>
          </a:blipFill>
        </p:spPr>
        <p:txBody>
          <a:bodyPr/>
          <a:lstStyle/>
          <a:p>
            <a:pPr defTabSz="609630"/>
            <a:endParaRPr lang="en-US" sz="1200">
              <a:solidFill>
                <a:prstClr val="black"/>
              </a:solidFill>
              <a:latin typeface="Arial" panose="020B0604020202020204" pitchFamily="34" charset="0"/>
            </a:endParaRPr>
          </a:p>
        </p:txBody>
      </p:sp>
      <p:sp>
        <p:nvSpPr>
          <p:cNvPr id="8" name="Freeform 8">
            <a:extLst>
              <a:ext uri="{FF2B5EF4-FFF2-40B4-BE49-F238E27FC236}">
                <a16:creationId xmlns:a16="http://schemas.microsoft.com/office/drawing/2014/main" id="{65BA660D-F961-BC8E-FD7B-E6105E77C72E}"/>
              </a:ext>
            </a:extLst>
          </p:cNvPr>
          <p:cNvSpPr>
            <a:spLocks noGrp="1" noRot="1" noMove="1" noResize="1" noEditPoints="1" noAdjustHandles="1" noChangeArrowheads="1" noChangeShapeType="1"/>
          </p:cNvSpPr>
          <p:nvPr/>
        </p:nvSpPr>
        <p:spPr>
          <a:xfrm>
            <a:off x="10594611" y="6372636"/>
            <a:ext cx="1597389" cy="485366"/>
          </a:xfrm>
          <a:custGeom>
            <a:avLst/>
            <a:gdLst/>
            <a:ahLst/>
            <a:cxnLst/>
            <a:rect l="l" t="t" r="r" b="b"/>
            <a:pathLst>
              <a:path w="2396084" h="728049">
                <a:moveTo>
                  <a:pt x="0" y="0"/>
                </a:moveTo>
                <a:lnTo>
                  <a:pt x="2396083" y="0"/>
                </a:lnTo>
                <a:lnTo>
                  <a:pt x="2396083" y="728050"/>
                </a:lnTo>
                <a:lnTo>
                  <a:pt x="0" y="728050"/>
                </a:lnTo>
                <a:lnTo>
                  <a:pt x="0" y="0"/>
                </a:lnTo>
                <a:close/>
              </a:path>
            </a:pathLst>
          </a:custGeom>
          <a:blipFill>
            <a:blip r:embed="rId4"/>
            <a:stretch>
              <a:fillRect t="11690" r="-175"/>
            </a:stretch>
          </a:blipFill>
        </p:spPr>
        <p:txBody>
          <a:bodyPr/>
          <a:lstStyle/>
          <a:p>
            <a:pPr defTabSz="609630"/>
            <a:endParaRPr lang="en-US" sz="1200">
              <a:solidFill>
                <a:prstClr val="black"/>
              </a:solidFill>
              <a:latin typeface="Arial" panose="020B0604020202020204" pitchFamily="34" charset="0"/>
            </a:endParaRPr>
          </a:p>
        </p:txBody>
      </p:sp>
      <p:sp>
        <p:nvSpPr>
          <p:cNvPr id="10" name="TextBox 10">
            <a:extLst>
              <a:ext uri="{FF2B5EF4-FFF2-40B4-BE49-F238E27FC236}">
                <a16:creationId xmlns:a16="http://schemas.microsoft.com/office/drawing/2014/main" id="{E6F7F0CB-EC08-AC4F-148F-284522A7EEFA}"/>
              </a:ext>
            </a:extLst>
          </p:cNvPr>
          <p:cNvSpPr txBox="1"/>
          <p:nvPr/>
        </p:nvSpPr>
        <p:spPr>
          <a:xfrm>
            <a:off x="1" y="3599610"/>
            <a:ext cx="4102102" cy="844718"/>
          </a:xfrm>
          <a:prstGeom prst="rect">
            <a:avLst/>
          </a:prstGeom>
        </p:spPr>
        <p:txBody>
          <a:bodyPr wrap="square" lIns="0" tIns="0" rIns="0" bIns="0" rtlCol="0" anchor="t">
            <a:spAutoFit/>
          </a:bodyPr>
          <a:lstStyle/>
          <a:p>
            <a:pPr algn="ctr" defTabSz="609630">
              <a:lnSpc>
                <a:spcPts val="3360"/>
              </a:lnSpc>
            </a:pPr>
            <a:r>
              <a:rPr lang="en-US" sz="2800" b="1">
                <a:solidFill>
                  <a:srgbClr val="003276"/>
                </a:solidFill>
                <a:latin typeface="Arial" panose="020B0604020202020204" pitchFamily="34" charset="0"/>
                <a:ea typeface="Montserrat Bold"/>
                <a:cs typeface="Arial" panose="020B0604020202020204" pitchFamily="34" charset="0"/>
                <a:sym typeface="Montserrat Bold"/>
              </a:rPr>
              <a:t>Emergency </a:t>
            </a:r>
            <a:br>
              <a:rPr lang="en-US" sz="2800" b="1">
                <a:solidFill>
                  <a:srgbClr val="003276"/>
                </a:solidFill>
                <a:latin typeface="Arial" panose="020B0604020202020204" pitchFamily="34" charset="0"/>
                <a:ea typeface="Montserrat Bold"/>
                <a:cs typeface="Arial" panose="020B0604020202020204" pitchFamily="34" charset="0"/>
                <a:sym typeface="Montserrat Bold"/>
              </a:rPr>
            </a:br>
            <a:r>
              <a:rPr lang="en-US" sz="2800" b="1">
                <a:solidFill>
                  <a:srgbClr val="003276"/>
                </a:solidFill>
                <a:latin typeface="Arial" panose="020B0604020202020204" pitchFamily="34" charset="0"/>
                <a:ea typeface="Montserrat Bold"/>
                <a:cs typeface="Arial" panose="020B0604020202020204" pitchFamily="34" charset="0"/>
                <a:sym typeface="Montserrat Bold"/>
              </a:rPr>
              <a:t>Assistance </a:t>
            </a:r>
            <a:endParaRPr lang="en-US" sz="2400">
              <a:solidFill>
                <a:srgbClr val="003276"/>
              </a:solidFill>
              <a:latin typeface="Arial" panose="020B0604020202020204" pitchFamily="34" charset="0"/>
              <a:ea typeface="Montserrat"/>
              <a:cs typeface="Arial" panose="020B0604020202020204" pitchFamily="34" charset="0"/>
              <a:sym typeface="Montserrat"/>
            </a:endParaRPr>
          </a:p>
        </p:txBody>
      </p:sp>
      <p:sp>
        <p:nvSpPr>
          <p:cNvPr id="11" name="TextBox 11">
            <a:extLst>
              <a:ext uri="{FF2B5EF4-FFF2-40B4-BE49-F238E27FC236}">
                <a16:creationId xmlns:a16="http://schemas.microsoft.com/office/drawing/2014/main" id="{00F9DC00-D1C2-8E07-2824-B301C5B42A65}"/>
              </a:ext>
            </a:extLst>
          </p:cNvPr>
          <p:cNvSpPr txBox="1"/>
          <p:nvPr/>
        </p:nvSpPr>
        <p:spPr>
          <a:xfrm>
            <a:off x="5083540" y="1960759"/>
            <a:ext cx="6206757" cy="360163"/>
          </a:xfrm>
          <a:prstGeom prst="rect">
            <a:avLst/>
          </a:prstGeom>
        </p:spPr>
        <p:txBody>
          <a:bodyPr lIns="0" tIns="0" rIns="0" bIns="0" rtlCol="0" anchor="t">
            <a:spAutoFit/>
          </a:bodyPr>
          <a:lstStyle/>
          <a:p>
            <a:pPr defTabSz="609630">
              <a:lnSpc>
                <a:spcPts val="2879"/>
              </a:lnSpc>
            </a:pPr>
            <a:r>
              <a:rPr lang="en-US" sz="2399" b="1">
                <a:solidFill>
                  <a:srgbClr val="003276"/>
                </a:solidFill>
                <a:latin typeface="Arial" panose="020B0604020202020204" pitchFamily="34" charset="0"/>
                <a:ea typeface="Montserrat Bold"/>
                <a:cs typeface="Arial" panose="020B0604020202020204" pitchFamily="34" charset="0"/>
                <a:sym typeface="Montserrat Bold"/>
              </a:rPr>
              <a:t>Emergency or unexpected needs </a:t>
            </a:r>
          </a:p>
        </p:txBody>
      </p:sp>
      <p:sp>
        <p:nvSpPr>
          <p:cNvPr id="12" name="TextBox 12">
            <a:extLst>
              <a:ext uri="{FF2B5EF4-FFF2-40B4-BE49-F238E27FC236}">
                <a16:creationId xmlns:a16="http://schemas.microsoft.com/office/drawing/2014/main" id="{B170F518-48EE-D61D-9570-43A4FD779564}"/>
              </a:ext>
            </a:extLst>
          </p:cNvPr>
          <p:cNvSpPr txBox="1"/>
          <p:nvPr/>
        </p:nvSpPr>
        <p:spPr>
          <a:xfrm>
            <a:off x="5083540" y="2433659"/>
            <a:ext cx="7205442" cy="1205458"/>
          </a:xfrm>
          <a:prstGeom prst="rect">
            <a:avLst/>
          </a:prstGeom>
        </p:spPr>
        <p:txBody>
          <a:bodyPr wrap="square" lIns="0" tIns="0" rIns="0" bIns="0" rtlCol="0" anchor="t">
            <a:spAutoFit/>
          </a:bodyPr>
          <a:lstStyle/>
          <a:p>
            <a:pPr marL="60989" indent="-259106" defTabSz="609630">
              <a:lnSpc>
                <a:spcPts val="2640"/>
              </a:lnSpc>
              <a:spcAft>
                <a:spcPts val="800"/>
              </a:spcAft>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Up to $5,000 </a:t>
            </a:r>
          </a:p>
          <a:p>
            <a:pPr marL="234950" indent="-234950" defTabSz="609630">
              <a:lnSpc>
                <a:spcPts val="2640"/>
              </a:lnSpc>
              <a:spcAft>
                <a:spcPts val="800"/>
              </a:spcAft>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Need due to sudden expense or natural disaster </a:t>
            </a:r>
          </a:p>
          <a:p>
            <a:pPr marL="60989" indent="-259106" defTabSz="609630">
              <a:lnSpc>
                <a:spcPts val="2640"/>
              </a:lnSpc>
              <a:spcAft>
                <a:spcPts val="800"/>
              </a:spcAft>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Initiated by an individual or employer </a:t>
            </a:r>
          </a:p>
        </p:txBody>
      </p:sp>
      <p:sp>
        <p:nvSpPr>
          <p:cNvPr id="13" name="TextBox 13">
            <a:extLst>
              <a:ext uri="{FF2B5EF4-FFF2-40B4-BE49-F238E27FC236}">
                <a16:creationId xmlns:a16="http://schemas.microsoft.com/office/drawing/2014/main" id="{C7B1745F-3421-6B76-873F-E11B380C7E35}"/>
              </a:ext>
            </a:extLst>
          </p:cNvPr>
          <p:cNvSpPr txBox="1"/>
          <p:nvPr/>
        </p:nvSpPr>
        <p:spPr>
          <a:xfrm>
            <a:off x="5083540" y="4902319"/>
            <a:ext cx="6878334" cy="1102866"/>
          </a:xfrm>
          <a:prstGeom prst="rect">
            <a:avLst/>
          </a:prstGeom>
        </p:spPr>
        <p:txBody>
          <a:bodyPr lIns="0" tIns="0" rIns="0" bIns="0" rtlCol="0" anchor="t">
            <a:spAutoFit/>
          </a:bodyPr>
          <a:lstStyle/>
          <a:p>
            <a:pPr marL="60989" indent="-259106" defTabSz="609630">
              <a:lnSpc>
                <a:spcPts val="2640"/>
              </a:lnSpc>
              <a:spcBef>
                <a:spcPts val="800"/>
              </a:spcBef>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Employed by a PC(USA)-affiliated organization </a:t>
            </a:r>
          </a:p>
          <a:p>
            <a:pPr marL="258763" indent="-258763" defTabSz="609630">
              <a:lnSpc>
                <a:spcPts val="2640"/>
              </a:lnSpc>
              <a:spcBef>
                <a:spcPts val="800"/>
              </a:spcBef>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Enrolled for at least one benefit through the Board of Pensions </a:t>
            </a:r>
            <a:endParaRPr lang="en-US" sz="2400" spc="-59">
              <a:solidFill>
                <a:srgbClr val="000000"/>
              </a:solidFill>
              <a:latin typeface="Arial" panose="020B0604020202020204" pitchFamily="34" charset="0"/>
              <a:ea typeface="Montserrat"/>
              <a:cs typeface="Arial" panose="020B0604020202020204" pitchFamily="34" charset="0"/>
              <a:sym typeface="Montserrat"/>
            </a:endParaRPr>
          </a:p>
        </p:txBody>
      </p:sp>
      <p:sp>
        <p:nvSpPr>
          <p:cNvPr id="14" name="AutoShape 14">
            <a:extLst>
              <a:ext uri="{FF2B5EF4-FFF2-40B4-BE49-F238E27FC236}">
                <a16:creationId xmlns:a16="http://schemas.microsoft.com/office/drawing/2014/main" id="{AC155AEE-B6CA-8F3A-4F5C-2D8D5BBC69F6}"/>
              </a:ext>
            </a:extLst>
          </p:cNvPr>
          <p:cNvSpPr/>
          <p:nvPr/>
        </p:nvSpPr>
        <p:spPr>
          <a:xfrm>
            <a:off x="5032713" y="4035030"/>
            <a:ext cx="5560721" cy="6893"/>
          </a:xfrm>
          <a:prstGeom prst="line">
            <a:avLst/>
          </a:prstGeom>
          <a:ln w="9525" cap="rnd">
            <a:solidFill>
              <a:srgbClr val="A6A6A6"/>
            </a:solidFill>
            <a:prstDash val="solid"/>
            <a:headEnd type="none" w="sm" len="sm"/>
            <a:tailEnd type="none" w="sm" len="sm"/>
          </a:ln>
        </p:spPr>
        <p:txBody>
          <a:bodyPr/>
          <a:lstStyle/>
          <a:p>
            <a:pPr defTabSz="609630"/>
            <a:endParaRPr lang="en-US" sz="1200">
              <a:solidFill>
                <a:prstClr val="black"/>
              </a:solidFill>
              <a:latin typeface="Arial" panose="020B0604020202020204" pitchFamily="34" charset="0"/>
            </a:endParaRPr>
          </a:p>
        </p:txBody>
      </p:sp>
      <p:sp>
        <p:nvSpPr>
          <p:cNvPr id="19" name="TextBox 19">
            <a:extLst>
              <a:ext uri="{FF2B5EF4-FFF2-40B4-BE49-F238E27FC236}">
                <a16:creationId xmlns:a16="http://schemas.microsoft.com/office/drawing/2014/main" id="{79F47B6D-AF32-4077-270B-B3F2B8306D48}"/>
              </a:ext>
            </a:extLst>
          </p:cNvPr>
          <p:cNvSpPr txBox="1"/>
          <p:nvPr/>
        </p:nvSpPr>
        <p:spPr>
          <a:xfrm>
            <a:off x="5083540" y="4437769"/>
            <a:ext cx="6206757" cy="360163"/>
          </a:xfrm>
          <a:prstGeom prst="rect">
            <a:avLst/>
          </a:prstGeom>
        </p:spPr>
        <p:txBody>
          <a:bodyPr lIns="0" tIns="0" rIns="0" bIns="0" rtlCol="0" anchor="t">
            <a:spAutoFit/>
          </a:bodyPr>
          <a:lstStyle/>
          <a:p>
            <a:pPr defTabSz="609630">
              <a:lnSpc>
                <a:spcPts val="2879"/>
              </a:lnSpc>
            </a:pPr>
            <a:r>
              <a:rPr lang="en-US" sz="2399" b="1">
                <a:solidFill>
                  <a:srgbClr val="003276"/>
                </a:solidFill>
                <a:latin typeface="Arial" panose="020B0604020202020204" pitchFamily="34" charset="0"/>
                <a:ea typeface="Montserrat Bold"/>
                <a:cs typeface="Arial" panose="020B0604020202020204" pitchFamily="34" charset="0"/>
                <a:sym typeface="Montserrat Bold"/>
              </a:rPr>
              <a:t>Eligibility</a:t>
            </a:r>
          </a:p>
        </p:txBody>
      </p:sp>
      <p:sp>
        <p:nvSpPr>
          <p:cNvPr id="7" name="Slide Number Placeholder 6">
            <a:extLst>
              <a:ext uri="{FF2B5EF4-FFF2-40B4-BE49-F238E27FC236}">
                <a16:creationId xmlns:a16="http://schemas.microsoft.com/office/drawing/2014/main" id="{E39C2F9A-3640-3F90-FE42-79C57DBC879B}"/>
              </a:ext>
            </a:extLst>
          </p:cNvPr>
          <p:cNvSpPr txBox="1">
            <a:spLocks/>
          </p:cNvSpPr>
          <p:nvPr/>
        </p:nvSpPr>
        <p:spPr>
          <a:xfrm>
            <a:off x="10922001" y="6512220"/>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09630"/>
            <a:fld id="{B6F15528-21DE-4FAA-801E-634DDDAF4B2B}" type="slidenum">
              <a:rPr lang="en-US" sz="1400">
                <a:solidFill>
                  <a:prstClr val="white"/>
                </a:solidFill>
                <a:latin typeface="Arial" panose="020B0604020202020204" pitchFamily="34" charset="0"/>
              </a:rPr>
              <a:pPr algn="r" defTabSz="609630"/>
              <a:t>31</a:t>
            </a:fld>
            <a:endParaRPr lang="en-US" sz="1400">
              <a:solidFill>
                <a:prstClr val="white"/>
              </a:solidFill>
              <a:latin typeface="Arial" panose="020B0604020202020204" pitchFamily="34" charset="0"/>
            </a:endParaRPr>
          </a:p>
        </p:txBody>
      </p:sp>
      <p:sp>
        <p:nvSpPr>
          <p:cNvPr id="2" name="TextBox 14">
            <a:extLst>
              <a:ext uri="{FF2B5EF4-FFF2-40B4-BE49-F238E27FC236}">
                <a16:creationId xmlns:a16="http://schemas.microsoft.com/office/drawing/2014/main" id="{DBCE079C-74FE-DE7F-9A20-A85745A7B456}"/>
              </a:ext>
            </a:extLst>
          </p:cNvPr>
          <p:cNvSpPr txBox="1"/>
          <p:nvPr/>
        </p:nvSpPr>
        <p:spPr bwMode="white">
          <a:xfrm>
            <a:off x="713232" y="201168"/>
            <a:ext cx="10820400" cy="666016"/>
          </a:xfrm>
          <a:prstGeom prst="rect">
            <a:avLst/>
          </a:prstGeom>
        </p:spPr>
        <p:txBody>
          <a:bodyPr lIns="0" tIns="0" rIns="0" bIns="0" rtlCol="0" anchor="t">
            <a:spAutoFit/>
          </a:bodyPr>
          <a:lstStyle/>
          <a:p>
            <a:pPr defTabSz="609630">
              <a:lnSpc>
                <a:spcPts val="5880"/>
              </a:lnSpc>
            </a:pPr>
            <a:r>
              <a:rPr lang="en-US" sz="3000">
                <a:solidFill>
                  <a:srgbClr val="FFFFFF"/>
                </a:solidFill>
                <a:latin typeface="Arial" panose="020B0604020202020204" pitchFamily="34" charset="0"/>
                <a:sym typeface="Montserrat"/>
              </a:rPr>
              <a:t>Assistance Program</a:t>
            </a:r>
            <a:endParaRPr lang="en-US" sz="3000">
              <a:solidFill>
                <a:srgbClr val="FFFFFF"/>
              </a:solidFill>
              <a:latin typeface="Arial" panose="020B0604020202020204" pitchFamily="34" charset="0"/>
            </a:endParaRPr>
          </a:p>
        </p:txBody>
      </p:sp>
      <p:pic>
        <p:nvPicPr>
          <p:cNvPr id="9" name="Picture 8" descr="A red circle with a white tick in it&#10;&#10;AI-generated content may be incorrect.">
            <a:extLst>
              <a:ext uri="{FF2B5EF4-FFF2-40B4-BE49-F238E27FC236}">
                <a16:creationId xmlns:a16="http://schemas.microsoft.com/office/drawing/2014/main" id="{45C3E991-9F65-1440-A497-EB5EF40EA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341" y="1920015"/>
            <a:ext cx="401892" cy="401892"/>
          </a:xfrm>
          <a:prstGeom prst="rect">
            <a:avLst/>
          </a:prstGeom>
        </p:spPr>
      </p:pic>
      <p:pic>
        <p:nvPicPr>
          <p:cNvPr id="20" name="Picture 19" descr="A red circle with a white tick in it&#10;&#10;AI-generated content may be incorrect.">
            <a:extLst>
              <a:ext uri="{FF2B5EF4-FFF2-40B4-BE49-F238E27FC236}">
                <a16:creationId xmlns:a16="http://schemas.microsoft.com/office/drawing/2014/main" id="{22351ED2-40BD-869B-F113-3EA2CCBD3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341" y="4423914"/>
            <a:ext cx="401892" cy="401892"/>
          </a:xfrm>
          <a:prstGeom prst="rect">
            <a:avLst/>
          </a:prstGeom>
        </p:spPr>
      </p:pic>
    </p:spTree>
    <p:extLst>
      <p:ext uri="{BB962C8B-B14F-4D97-AF65-F5344CB8AC3E}">
        <p14:creationId xmlns:p14="http://schemas.microsoft.com/office/powerpoint/2010/main" val="4140034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A blue screen with a red light  Description automatically generated"/>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3"/>
            <a:stretch>
              <a:fillRect/>
            </a:stretch>
          </a:blipFill>
        </p:spPr>
        <p:txBody>
          <a:bodyPr/>
          <a:lstStyle/>
          <a:p>
            <a:pPr defTabSz="609630"/>
            <a:endParaRPr lang="en-US" sz="1200">
              <a:solidFill>
                <a:prstClr val="black"/>
              </a:solidFill>
              <a:latin typeface="Arial" panose="020B0604020202020204" pitchFamily="34" charset="0"/>
            </a:endParaRPr>
          </a:p>
        </p:txBody>
      </p:sp>
      <p:grpSp>
        <p:nvGrpSpPr>
          <p:cNvPr id="4" name="Group 4"/>
          <p:cNvGrpSpPr/>
          <p:nvPr/>
        </p:nvGrpSpPr>
        <p:grpSpPr>
          <a:xfrm>
            <a:off x="2" y="1160206"/>
            <a:ext cx="4102099" cy="5697794"/>
            <a:chOff x="0" y="0"/>
            <a:chExt cx="6680198" cy="11395588"/>
          </a:xfrm>
        </p:grpSpPr>
        <p:sp>
          <p:nvSpPr>
            <p:cNvPr id="5" name="Freeform 5"/>
            <p:cNvSpPr/>
            <p:nvPr/>
          </p:nvSpPr>
          <p:spPr>
            <a:xfrm>
              <a:off x="0" y="0"/>
              <a:ext cx="6680200" cy="11395583"/>
            </a:xfrm>
            <a:custGeom>
              <a:avLst/>
              <a:gdLst/>
              <a:ahLst/>
              <a:cxnLst/>
              <a:rect l="l" t="t" r="r" b="b"/>
              <a:pathLst>
                <a:path w="6680200" h="11395583">
                  <a:moveTo>
                    <a:pt x="0" y="0"/>
                  </a:moveTo>
                  <a:lnTo>
                    <a:pt x="6680200" y="0"/>
                  </a:lnTo>
                  <a:lnTo>
                    <a:pt x="6680200" y="11395583"/>
                  </a:lnTo>
                  <a:lnTo>
                    <a:pt x="0" y="11395583"/>
                  </a:lnTo>
                  <a:close/>
                </a:path>
              </a:pathLst>
            </a:custGeom>
            <a:solidFill>
              <a:srgbClr val="E6F6FA"/>
            </a:solidFill>
          </p:spPr>
          <p:txBody>
            <a:bodyPr/>
            <a:lstStyle/>
            <a:p>
              <a:pPr defTabSz="609630"/>
              <a:endParaRPr lang="en-US" sz="1200">
                <a:solidFill>
                  <a:prstClr val="black"/>
                </a:solidFill>
                <a:latin typeface="Arial" panose="020B0604020202020204" pitchFamily="34" charset="0"/>
              </a:endParaRPr>
            </a:p>
          </p:txBody>
        </p:sp>
      </p:grpSp>
      <p:sp>
        <p:nvSpPr>
          <p:cNvPr id="6" name="Freeform 6"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3"/>
            <a:stretch>
              <a:fillRect/>
            </a:stretch>
          </a:blipFill>
        </p:spPr>
        <p:txBody>
          <a:bodyPr/>
          <a:lstStyle/>
          <a:p>
            <a:pPr defTabSz="609630"/>
            <a:endParaRPr lang="en-US" sz="1200">
              <a:solidFill>
                <a:prstClr val="black"/>
              </a:solidFill>
              <a:latin typeface="Arial" panose="020B0604020202020204" pitchFamily="34" charset="0"/>
            </a:endParaRPr>
          </a:p>
        </p:txBody>
      </p:sp>
      <p:sp>
        <p:nvSpPr>
          <p:cNvPr id="8" name="Freeform 8"/>
          <p:cNvSpPr>
            <a:spLocks noGrp="1" noRot="1" noMove="1" noResize="1" noEditPoints="1" noAdjustHandles="1" noChangeArrowheads="1" noChangeShapeType="1"/>
          </p:cNvSpPr>
          <p:nvPr/>
        </p:nvSpPr>
        <p:spPr>
          <a:xfrm>
            <a:off x="10594611" y="6372636"/>
            <a:ext cx="1597389" cy="485366"/>
          </a:xfrm>
          <a:custGeom>
            <a:avLst/>
            <a:gdLst/>
            <a:ahLst/>
            <a:cxnLst/>
            <a:rect l="l" t="t" r="r" b="b"/>
            <a:pathLst>
              <a:path w="2396084" h="728049">
                <a:moveTo>
                  <a:pt x="0" y="0"/>
                </a:moveTo>
                <a:lnTo>
                  <a:pt x="2396083" y="0"/>
                </a:lnTo>
                <a:lnTo>
                  <a:pt x="2396083" y="728050"/>
                </a:lnTo>
                <a:lnTo>
                  <a:pt x="0" y="728050"/>
                </a:lnTo>
                <a:lnTo>
                  <a:pt x="0" y="0"/>
                </a:lnTo>
                <a:close/>
              </a:path>
            </a:pathLst>
          </a:custGeom>
          <a:blipFill>
            <a:blip r:embed="rId4"/>
            <a:stretch>
              <a:fillRect t="11690" r="-175"/>
            </a:stretch>
          </a:blipFill>
        </p:spPr>
        <p:txBody>
          <a:bodyPr/>
          <a:lstStyle/>
          <a:p>
            <a:pPr defTabSz="609630"/>
            <a:endParaRPr lang="en-US" sz="1200">
              <a:solidFill>
                <a:prstClr val="black"/>
              </a:solidFill>
              <a:latin typeface="Arial" panose="020B0604020202020204" pitchFamily="34" charset="0"/>
            </a:endParaRPr>
          </a:p>
        </p:txBody>
      </p:sp>
      <p:sp>
        <p:nvSpPr>
          <p:cNvPr id="10" name="TextBox 10"/>
          <p:cNvSpPr txBox="1"/>
          <p:nvPr/>
        </p:nvSpPr>
        <p:spPr>
          <a:xfrm>
            <a:off x="1" y="3591563"/>
            <a:ext cx="4102100" cy="1220975"/>
          </a:xfrm>
          <a:prstGeom prst="rect">
            <a:avLst/>
          </a:prstGeom>
        </p:spPr>
        <p:txBody>
          <a:bodyPr wrap="square" lIns="0" tIns="0" rIns="0" bIns="0" rtlCol="0" anchor="t">
            <a:spAutoFit/>
          </a:bodyPr>
          <a:lstStyle/>
          <a:p>
            <a:pPr algn="ctr" defTabSz="609630">
              <a:lnSpc>
                <a:spcPts val="3360"/>
              </a:lnSpc>
            </a:pPr>
            <a:r>
              <a:rPr lang="en-US" sz="2800" b="1" dirty="0">
                <a:solidFill>
                  <a:srgbClr val="003276"/>
                </a:solidFill>
                <a:latin typeface="Arial" panose="020B0604020202020204" pitchFamily="34" charset="0"/>
                <a:ea typeface="Montserrat Bold"/>
                <a:cs typeface="Arial" panose="020B0604020202020204" pitchFamily="34" charset="0"/>
                <a:sym typeface="Montserrat Bold"/>
              </a:rPr>
              <a:t>Employee </a:t>
            </a:r>
            <a:br>
              <a:rPr lang="en-US" sz="2800" b="1" dirty="0">
                <a:solidFill>
                  <a:srgbClr val="003276"/>
                </a:solidFill>
                <a:latin typeface="Arial" panose="020B0604020202020204" pitchFamily="34" charset="0"/>
                <a:ea typeface="Montserrat Bold"/>
                <a:cs typeface="Arial" panose="020B0604020202020204" pitchFamily="34" charset="0"/>
                <a:sym typeface="Montserrat Bold"/>
              </a:rPr>
            </a:br>
            <a:r>
              <a:rPr lang="en-US" sz="2800" b="1" dirty="0">
                <a:solidFill>
                  <a:srgbClr val="003276"/>
                </a:solidFill>
                <a:latin typeface="Arial" panose="020B0604020202020204" pitchFamily="34" charset="0"/>
                <a:ea typeface="Montserrat Bold"/>
                <a:cs typeface="Arial" panose="020B0604020202020204" pitchFamily="34" charset="0"/>
                <a:sym typeface="Montserrat Bold"/>
              </a:rPr>
              <a:t>Vocation Program</a:t>
            </a:r>
          </a:p>
          <a:p>
            <a:pPr defTabSz="609630">
              <a:lnSpc>
                <a:spcPts val="2880"/>
              </a:lnSpc>
            </a:pPr>
            <a:r>
              <a:rPr lang="en-US" sz="2400" dirty="0">
                <a:solidFill>
                  <a:srgbClr val="003276"/>
                </a:solidFill>
                <a:latin typeface="Arial" panose="020B0604020202020204" pitchFamily="34" charset="0"/>
                <a:ea typeface="Montserrat"/>
                <a:cs typeface="Arial" panose="020B0604020202020204" pitchFamily="34" charset="0"/>
                <a:sym typeface="Montserrat"/>
              </a:rPr>
              <a:t> </a:t>
            </a:r>
          </a:p>
        </p:txBody>
      </p:sp>
      <p:sp>
        <p:nvSpPr>
          <p:cNvPr id="11" name="TextBox 11"/>
          <p:cNvSpPr txBox="1"/>
          <p:nvPr/>
        </p:nvSpPr>
        <p:spPr>
          <a:xfrm>
            <a:off x="5083540" y="1960759"/>
            <a:ext cx="6206757" cy="360163"/>
          </a:xfrm>
          <a:prstGeom prst="rect">
            <a:avLst/>
          </a:prstGeom>
        </p:spPr>
        <p:txBody>
          <a:bodyPr lIns="0" tIns="0" rIns="0" bIns="0" rtlCol="0" anchor="t">
            <a:spAutoFit/>
          </a:bodyPr>
          <a:lstStyle/>
          <a:p>
            <a:pPr defTabSz="609630">
              <a:lnSpc>
                <a:spcPts val="2879"/>
              </a:lnSpc>
            </a:pPr>
            <a:r>
              <a:rPr lang="en-US" sz="2399" b="1">
                <a:solidFill>
                  <a:srgbClr val="003276"/>
                </a:solidFill>
                <a:latin typeface="Arial" panose="020B0604020202020204" pitchFamily="34" charset="0"/>
                <a:ea typeface="Montserrat Bold"/>
                <a:cs typeface="Arial" panose="020B0604020202020204" pitchFamily="34" charset="0"/>
                <a:sym typeface="Montserrat Bold"/>
              </a:rPr>
              <a:t>Education debt relief</a:t>
            </a:r>
          </a:p>
        </p:txBody>
      </p:sp>
      <p:sp>
        <p:nvSpPr>
          <p:cNvPr id="12" name="TextBox 12"/>
          <p:cNvSpPr txBox="1"/>
          <p:nvPr/>
        </p:nvSpPr>
        <p:spPr>
          <a:xfrm>
            <a:off x="5083540" y="2433659"/>
            <a:ext cx="7246883" cy="769441"/>
          </a:xfrm>
          <a:prstGeom prst="rect">
            <a:avLst/>
          </a:prstGeom>
        </p:spPr>
        <p:txBody>
          <a:bodyPr wrap="square" lIns="0" tIns="0" rIns="0" bIns="0" rtlCol="0" anchor="t">
            <a:spAutoFit/>
          </a:bodyPr>
          <a:lstStyle/>
          <a:p>
            <a:pPr marL="60989" indent="-259106" defTabSz="609630">
              <a:lnSpc>
                <a:spcPts val="2640"/>
              </a:lnSpc>
              <a:spcAft>
                <a:spcPts val="800"/>
              </a:spcAft>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$25,000 maximum, no annual limit</a:t>
            </a:r>
          </a:p>
          <a:p>
            <a:pPr marL="60989" indent="-259106" defTabSz="609630">
              <a:lnSpc>
                <a:spcPts val="2640"/>
              </a:lnSpc>
              <a:spcAft>
                <a:spcPts val="800"/>
              </a:spcAft>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Debt from a national student loan lender</a:t>
            </a:r>
          </a:p>
        </p:txBody>
      </p:sp>
      <p:sp>
        <p:nvSpPr>
          <p:cNvPr id="13" name="TextBox 13"/>
          <p:cNvSpPr txBox="1"/>
          <p:nvPr/>
        </p:nvSpPr>
        <p:spPr>
          <a:xfrm>
            <a:off x="5083540" y="4306438"/>
            <a:ext cx="6878334" cy="1205458"/>
          </a:xfrm>
          <a:prstGeom prst="rect">
            <a:avLst/>
          </a:prstGeom>
        </p:spPr>
        <p:txBody>
          <a:bodyPr lIns="0" tIns="0" rIns="0" bIns="0" rtlCol="0" anchor="t">
            <a:spAutoFit/>
          </a:bodyPr>
          <a:lstStyle/>
          <a:p>
            <a:pPr marL="60989" indent="-259106" defTabSz="609630">
              <a:lnSpc>
                <a:spcPts val="2640"/>
              </a:lnSpc>
              <a:spcBef>
                <a:spcPts val="800"/>
              </a:spcBef>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Employed at least 20 hours/week</a:t>
            </a:r>
          </a:p>
          <a:p>
            <a:pPr marL="60989" indent="-259106" defTabSz="609630">
              <a:lnSpc>
                <a:spcPts val="2640"/>
              </a:lnSpc>
              <a:spcBef>
                <a:spcPts val="800"/>
              </a:spcBef>
              <a:buClr>
                <a:srgbClr val="DD1A24"/>
              </a:buClr>
              <a:buFont typeface="Arial"/>
              <a:buChar char="•"/>
            </a:pPr>
            <a:r>
              <a:rPr lang="en-US" sz="2400">
                <a:solidFill>
                  <a:srgbClr val="000000"/>
                </a:solidFill>
                <a:latin typeface="Arial" panose="020B0604020202020204" pitchFamily="34" charset="0"/>
                <a:ea typeface="Montserrat"/>
                <a:cs typeface="Arial" panose="020B0604020202020204" pitchFamily="34" charset="0"/>
                <a:sym typeface="Montserrat"/>
              </a:rPr>
              <a:t>Medical Plan enrollment for at least six months</a:t>
            </a:r>
          </a:p>
          <a:p>
            <a:pPr marL="60989" indent="-259106" defTabSz="609630">
              <a:lnSpc>
                <a:spcPts val="2640"/>
              </a:lnSpc>
              <a:spcBef>
                <a:spcPts val="800"/>
              </a:spcBef>
              <a:buClr>
                <a:srgbClr val="DD1A24"/>
              </a:buClr>
              <a:buFont typeface="Arial"/>
              <a:buChar char="•"/>
            </a:pPr>
            <a:r>
              <a:rPr lang="en-US" sz="2400" spc="-59">
                <a:solidFill>
                  <a:srgbClr val="000000"/>
                </a:solidFill>
                <a:latin typeface="Arial" panose="020B0604020202020204" pitchFamily="34" charset="0"/>
                <a:ea typeface="Montserrat"/>
                <a:cs typeface="Arial" panose="020B0604020202020204" pitchFamily="34" charset="0"/>
                <a:sym typeface="Montserrat"/>
              </a:rPr>
              <a:t>Salary that does not exceed $80,000 per year</a:t>
            </a:r>
          </a:p>
        </p:txBody>
      </p:sp>
      <p:sp>
        <p:nvSpPr>
          <p:cNvPr id="14" name="AutoShape 14"/>
          <p:cNvSpPr/>
          <p:nvPr/>
        </p:nvSpPr>
        <p:spPr>
          <a:xfrm>
            <a:off x="5032713" y="3479737"/>
            <a:ext cx="5560721" cy="6893"/>
          </a:xfrm>
          <a:prstGeom prst="line">
            <a:avLst/>
          </a:prstGeom>
          <a:ln w="9525" cap="rnd">
            <a:solidFill>
              <a:srgbClr val="A6A6A6"/>
            </a:solidFill>
            <a:prstDash val="solid"/>
            <a:headEnd type="none" w="sm" len="sm"/>
            <a:tailEnd type="none" w="sm" len="sm"/>
          </a:ln>
        </p:spPr>
        <p:txBody>
          <a:bodyPr/>
          <a:lstStyle/>
          <a:p>
            <a:pPr defTabSz="609630"/>
            <a:endParaRPr lang="en-US" sz="1200">
              <a:solidFill>
                <a:prstClr val="black"/>
              </a:solidFill>
              <a:latin typeface="Arial" panose="020B0604020202020204" pitchFamily="34" charset="0"/>
            </a:endParaRPr>
          </a:p>
        </p:txBody>
      </p:sp>
      <p:sp>
        <p:nvSpPr>
          <p:cNvPr id="19" name="TextBox 19"/>
          <p:cNvSpPr txBox="1"/>
          <p:nvPr/>
        </p:nvSpPr>
        <p:spPr>
          <a:xfrm>
            <a:off x="5083540" y="3841888"/>
            <a:ext cx="6206757" cy="360163"/>
          </a:xfrm>
          <a:prstGeom prst="rect">
            <a:avLst/>
          </a:prstGeom>
        </p:spPr>
        <p:txBody>
          <a:bodyPr lIns="0" tIns="0" rIns="0" bIns="0" rtlCol="0" anchor="t">
            <a:spAutoFit/>
          </a:bodyPr>
          <a:lstStyle/>
          <a:p>
            <a:pPr defTabSz="609630">
              <a:lnSpc>
                <a:spcPts val="2879"/>
              </a:lnSpc>
            </a:pPr>
            <a:r>
              <a:rPr lang="en-US" sz="2399" b="1">
                <a:solidFill>
                  <a:srgbClr val="003276"/>
                </a:solidFill>
                <a:latin typeface="Arial" panose="020B0604020202020204" pitchFamily="34" charset="0"/>
                <a:ea typeface="Montserrat Bold"/>
                <a:cs typeface="Arial" panose="020B0604020202020204" pitchFamily="34" charset="0"/>
                <a:sym typeface="Montserrat Bold"/>
              </a:rPr>
              <a:t>Eligibility</a:t>
            </a:r>
          </a:p>
        </p:txBody>
      </p:sp>
      <p:sp>
        <p:nvSpPr>
          <p:cNvPr id="7" name="Slide Number Placeholder 6">
            <a:extLst>
              <a:ext uri="{FF2B5EF4-FFF2-40B4-BE49-F238E27FC236}">
                <a16:creationId xmlns:a16="http://schemas.microsoft.com/office/drawing/2014/main" id="{7A383A7E-37CA-DF42-EDB7-CF4B7575567B}"/>
              </a:ext>
            </a:extLst>
          </p:cNvPr>
          <p:cNvSpPr txBox="1">
            <a:spLocks/>
          </p:cNvSpPr>
          <p:nvPr/>
        </p:nvSpPr>
        <p:spPr>
          <a:xfrm>
            <a:off x="10922001" y="6512220"/>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09630"/>
            <a:fld id="{B6F15528-21DE-4FAA-801E-634DDDAF4B2B}" type="slidenum">
              <a:rPr lang="en-US" sz="1400">
                <a:solidFill>
                  <a:prstClr val="white"/>
                </a:solidFill>
                <a:latin typeface="Arial" panose="020B0604020202020204" pitchFamily="34" charset="0"/>
              </a:rPr>
              <a:pPr algn="r" defTabSz="609630"/>
              <a:t>32</a:t>
            </a:fld>
            <a:endParaRPr lang="en-US" sz="1400">
              <a:solidFill>
                <a:prstClr val="white"/>
              </a:solidFill>
              <a:latin typeface="Arial" panose="020B0604020202020204" pitchFamily="34" charset="0"/>
            </a:endParaRPr>
          </a:p>
        </p:txBody>
      </p:sp>
      <p:sp>
        <p:nvSpPr>
          <p:cNvPr id="2" name="TextBox 14">
            <a:extLst>
              <a:ext uri="{FF2B5EF4-FFF2-40B4-BE49-F238E27FC236}">
                <a16:creationId xmlns:a16="http://schemas.microsoft.com/office/drawing/2014/main" id="{82B1EADD-63F9-EEEE-3E24-A1791B839A66}"/>
              </a:ext>
            </a:extLst>
          </p:cNvPr>
          <p:cNvSpPr txBox="1"/>
          <p:nvPr/>
        </p:nvSpPr>
        <p:spPr bwMode="white">
          <a:xfrm>
            <a:off x="713232" y="201168"/>
            <a:ext cx="10820400" cy="666016"/>
          </a:xfrm>
          <a:prstGeom prst="rect">
            <a:avLst/>
          </a:prstGeom>
        </p:spPr>
        <p:txBody>
          <a:bodyPr lIns="0" tIns="0" rIns="0" bIns="0" rtlCol="0" anchor="t">
            <a:spAutoFit/>
          </a:bodyPr>
          <a:lstStyle/>
          <a:p>
            <a:pPr defTabSz="609630">
              <a:lnSpc>
                <a:spcPts val="5880"/>
              </a:lnSpc>
            </a:pPr>
            <a:r>
              <a:rPr lang="en-US" sz="3000">
                <a:solidFill>
                  <a:srgbClr val="FFFFFF"/>
                </a:solidFill>
                <a:latin typeface="Arial" panose="020B0604020202020204" pitchFamily="34" charset="0"/>
                <a:sym typeface="Montserrat"/>
              </a:rPr>
              <a:t>Assistance Program</a:t>
            </a:r>
            <a:endParaRPr lang="en-US" sz="3000">
              <a:solidFill>
                <a:srgbClr val="FFFFFF"/>
              </a:solidFill>
              <a:latin typeface="Arial" panose="020B0604020202020204" pitchFamily="34" charset="0"/>
            </a:endParaRPr>
          </a:p>
        </p:txBody>
      </p:sp>
      <p:pic>
        <p:nvPicPr>
          <p:cNvPr id="9" name="Picture 8" descr="A red circle with a white tick in it&#10;&#10;AI-generated content may be incorrect.">
            <a:extLst>
              <a:ext uri="{FF2B5EF4-FFF2-40B4-BE49-F238E27FC236}">
                <a16:creationId xmlns:a16="http://schemas.microsoft.com/office/drawing/2014/main" id="{EA49780D-B72C-E219-4AEA-8A3B2E459A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341" y="1920015"/>
            <a:ext cx="401892" cy="401892"/>
          </a:xfrm>
          <a:prstGeom prst="rect">
            <a:avLst/>
          </a:prstGeom>
        </p:spPr>
      </p:pic>
      <p:pic>
        <p:nvPicPr>
          <p:cNvPr id="20" name="Picture 19" descr="A red circle with a white tick in it&#10;&#10;AI-generated content may be incorrect.">
            <a:extLst>
              <a:ext uri="{FF2B5EF4-FFF2-40B4-BE49-F238E27FC236}">
                <a16:creationId xmlns:a16="http://schemas.microsoft.com/office/drawing/2014/main" id="{1017BC14-6A93-CE71-D99F-F8DDE25A1B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341" y="3841888"/>
            <a:ext cx="401892" cy="4018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2A43E3-F6B1-88B8-2EAA-D87F6CFACF5E}"/>
              </a:ext>
            </a:extLst>
          </p:cNvPr>
          <p:cNvPicPr/>
          <p:nvPr/>
        </p:nvPicPr>
        <p:blipFill>
          <a:blip r:embed="rId3">
            <a:extLst>
              <a:ext uri="{28A0092B-C50C-407E-A947-70E740481C1C}">
                <a14:useLocalDpi xmlns:a14="http://schemas.microsoft.com/office/drawing/2010/main" val="0"/>
              </a:ext>
            </a:extLst>
          </a:blip>
          <a:stretch>
            <a:fillRect/>
          </a:stretch>
        </p:blipFill>
        <p:spPr>
          <a:xfrm>
            <a:off x="0" y="6429374"/>
            <a:ext cx="12192000" cy="428625"/>
          </a:xfrm>
          <a:prstGeom prst="rect">
            <a:avLst/>
          </a:prstGeom>
        </p:spPr>
      </p:pic>
      <p:sp>
        <p:nvSpPr>
          <p:cNvPr id="3" name="Slide Number Placeholder 6">
            <a:extLst>
              <a:ext uri="{FF2B5EF4-FFF2-40B4-BE49-F238E27FC236}">
                <a16:creationId xmlns:a16="http://schemas.microsoft.com/office/drawing/2014/main" id="{DF5132E8-9704-9A67-B1E7-D287179AD420}"/>
              </a:ext>
            </a:extLst>
          </p:cNvPr>
          <p:cNvSpPr txBox="1">
            <a:spLocks/>
          </p:cNvSpPr>
          <p:nvPr/>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33</a:t>
            </a:fld>
            <a:endParaRPr lang="en-US" sz="1400">
              <a:solidFill>
                <a:schemeClr val="bg1"/>
              </a:solidFill>
              <a:latin typeface="Arial" panose="020B0604020202020204" pitchFamily="34" charset="0"/>
            </a:endParaRPr>
          </a:p>
        </p:txBody>
      </p:sp>
      <p:sp>
        <p:nvSpPr>
          <p:cNvPr id="4" name="Rectangle 3">
            <a:extLst>
              <a:ext uri="{FF2B5EF4-FFF2-40B4-BE49-F238E27FC236}">
                <a16:creationId xmlns:a16="http://schemas.microsoft.com/office/drawing/2014/main" id="{93D24E95-1D4C-772C-98EC-9AC08119EEDD}"/>
              </a:ext>
            </a:extLst>
          </p:cNvPr>
          <p:cNvSpPr/>
          <p:nvPr/>
        </p:nvSpPr>
        <p:spPr>
          <a:xfrm>
            <a:off x="0" y="0"/>
            <a:ext cx="6096000" cy="6857999"/>
          </a:xfrm>
          <a:prstGeom prst="rect">
            <a:avLst/>
          </a:prstGeom>
          <a:solidFill>
            <a:srgbClr val="003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6" name="Picture 5" descr="A logo on a black background&#10;&#10;Description automatically generated">
            <a:extLst>
              <a:ext uri="{FF2B5EF4-FFF2-40B4-BE49-F238E27FC236}">
                <a16:creationId xmlns:a16="http://schemas.microsoft.com/office/drawing/2014/main" id="{F7BD394F-7734-A5E7-25C1-F18248DBC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2" y="1395354"/>
            <a:ext cx="4575057" cy="2545085"/>
          </a:xfrm>
          <a:prstGeom prst="rect">
            <a:avLst/>
          </a:prstGeom>
        </p:spPr>
      </p:pic>
      <p:sp>
        <p:nvSpPr>
          <p:cNvPr id="7" name="Rectangle 6">
            <a:extLst>
              <a:ext uri="{FF2B5EF4-FFF2-40B4-BE49-F238E27FC236}">
                <a16:creationId xmlns:a16="http://schemas.microsoft.com/office/drawing/2014/main" id="{55813B70-F4FA-AEDA-EB03-273C1501943E}"/>
              </a:ext>
            </a:extLst>
          </p:cNvPr>
          <p:cNvSpPr/>
          <p:nvPr/>
        </p:nvSpPr>
        <p:spPr>
          <a:xfrm>
            <a:off x="7901558" y="1674049"/>
            <a:ext cx="471074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r>
              <a:rPr lang="en-US" b="1">
                <a:solidFill>
                  <a:srgbClr val="003276"/>
                </a:solidFill>
                <a:latin typeface="Arial" panose="020B0604020202020204" pitchFamily="34" charset="0"/>
              </a:rPr>
              <a:t>800-PRESPLAN </a:t>
            </a:r>
            <a:endParaRPr lang="en-US">
              <a:latin typeface="Arial" panose="020B0604020202020204" pitchFamily="34" charset="0"/>
            </a:endParaRPr>
          </a:p>
          <a:p>
            <a:r>
              <a:rPr lang="en-US" b="1">
                <a:solidFill>
                  <a:srgbClr val="003276"/>
                </a:solidFill>
                <a:latin typeface="Arial" panose="020B0604020202020204" pitchFamily="34" charset="0"/>
              </a:rPr>
              <a:t>(800-773-7752) (TTY: 711)</a:t>
            </a:r>
            <a:endParaRPr lang="en-US">
              <a:latin typeface="Arial" panose="020B0604020202020204" pitchFamily="34" charset="0"/>
            </a:endParaRPr>
          </a:p>
          <a:p>
            <a:r>
              <a:rPr lang="en-US" b="1">
                <a:solidFill>
                  <a:srgbClr val="003276"/>
                </a:solidFill>
                <a:latin typeface="Arial" panose="020B0604020202020204" pitchFamily="34" charset="0"/>
              </a:rPr>
              <a:t>M-F 8:30 a.m.</a:t>
            </a:r>
            <a:r>
              <a:rPr lang="en-US" b="1">
                <a:solidFill>
                  <a:srgbClr val="003276"/>
                </a:solidFill>
                <a:latin typeface="Arial" panose="020B0604020202020204" pitchFamily="34" charset="0"/>
                <a:cs typeface="Arial"/>
              </a:rPr>
              <a:t> to 6</a:t>
            </a:r>
            <a:r>
              <a:rPr lang="en-US" b="1">
                <a:solidFill>
                  <a:srgbClr val="003276"/>
                </a:solidFill>
                <a:latin typeface="Arial" panose="020B0604020202020204" pitchFamily="34" charset="0"/>
              </a:rPr>
              <a:t> p.m. ET</a:t>
            </a:r>
          </a:p>
        </p:txBody>
      </p:sp>
      <p:sp>
        <p:nvSpPr>
          <p:cNvPr id="8" name="Rectangle 7">
            <a:extLst>
              <a:ext uri="{FF2B5EF4-FFF2-40B4-BE49-F238E27FC236}">
                <a16:creationId xmlns:a16="http://schemas.microsoft.com/office/drawing/2014/main" id="{B2E710CE-218F-EACC-3489-C5B91293DBE4}"/>
              </a:ext>
            </a:extLst>
          </p:cNvPr>
          <p:cNvSpPr/>
          <p:nvPr/>
        </p:nvSpPr>
        <p:spPr>
          <a:xfrm>
            <a:off x="8041259" y="3138418"/>
            <a:ext cx="4073751" cy="65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lang="en-GB" b="1">
                <a:solidFill>
                  <a:schemeClr val="bg1"/>
                </a:solidFill>
                <a:latin typeface="Arial" panose="020B0604020202020204" pitchFamily="34" charset="0"/>
              </a:rPr>
              <a:t>memberservices@pensions.org</a:t>
            </a:r>
          </a:p>
        </p:txBody>
      </p:sp>
      <p:sp>
        <p:nvSpPr>
          <p:cNvPr id="9" name="Rectangle 8">
            <a:extLst>
              <a:ext uri="{FF2B5EF4-FFF2-40B4-BE49-F238E27FC236}">
                <a16:creationId xmlns:a16="http://schemas.microsoft.com/office/drawing/2014/main" id="{20FACAD3-BDE0-33B2-ADF7-64E206BD1CC5}"/>
              </a:ext>
            </a:extLst>
          </p:cNvPr>
          <p:cNvSpPr/>
          <p:nvPr/>
        </p:nvSpPr>
        <p:spPr>
          <a:xfrm>
            <a:off x="8041259" y="4666369"/>
            <a:ext cx="436916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lang="en-GB" b="1" dirty="0">
                <a:solidFill>
                  <a:schemeClr val="bg1"/>
                </a:solidFill>
                <a:latin typeface="Arial" panose="020B0604020202020204" pitchFamily="34" charset="0"/>
              </a:rPr>
              <a:t>pensions.org/members</a:t>
            </a:r>
          </a:p>
        </p:txBody>
      </p:sp>
      <p:grpSp>
        <p:nvGrpSpPr>
          <p:cNvPr id="10" name="Group 9">
            <a:extLst>
              <a:ext uri="{FF2B5EF4-FFF2-40B4-BE49-F238E27FC236}">
                <a16:creationId xmlns:a16="http://schemas.microsoft.com/office/drawing/2014/main" id="{D0DA74C4-0868-605B-F9BD-128135446A70}"/>
              </a:ext>
            </a:extLst>
          </p:cNvPr>
          <p:cNvGrpSpPr/>
          <p:nvPr/>
        </p:nvGrpSpPr>
        <p:grpSpPr>
          <a:xfrm>
            <a:off x="6716772" y="1508625"/>
            <a:ext cx="954929" cy="954929"/>
            <a:chOff x="618479" y="1508625"/>
            <a:chExt cx="954929" cy="954929"/>
          </a:xfrm>
        </p:grpSpPr>
        <p:sp>
          <p:nvSpPr>
            <p:cNvPr id="11" name="Oval 10">
              <a:extLst>
                <a:ext uri="{FF2B5EF4-FFF2-40B4-BE49-F238E27FC236}">
                  <a16:creationId xmlns:a16="http://schemas.microsoft.com/office/drawing/2014/main" id="{B594BEE8-C277-8442-DA17-BB89E48D9696}"/>
                </a:ext>
              </a:extLst>
            </p:cNvPr>
            <p:cNvSpPr/>
            <p:nvPr/>
          </p:nvSpPr>
          <p:spPr>
            <a:xfrm>
              <a:off x="618479" y="1508625"/>
              <a:ext cx="954929" cy="954929"/>
            </a:xfrm>
            <a:prstGeom prst="ellipse">
              <a:avLst/>
            </a:prstGeom>
            <a:solidFill>
              <a:srgbClr val="DD1A2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2" name="Graphic 33" descr="Receiver outline">
              <a:extLst>
                <a:ext uri="{FF2B5EF4-FFF2-40B4-BE49-F238E27FC236}">
                  <a16:creationId xmlns:a16="http://schemas.microsoft.com/office/drawing/2014/main" id="{37CDFB89-9608-1461-5BA4-FC75A44289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82809" y="1674360"/>
              <a:ext cx="612906" cy="612906"/>
            </a:xfrm>
            <a:prstGeom prst="rect">
              <a:avLst/>
            </a:prstGeom>
          </p:spPr>
        </p:pic>
      </p:grpSp>
      <p:grpSp>
        <p:nvGrpSpPr>
          <p:cNvPr id="13" name="Group 12">
            <a:extLst>
              <a:ext uri="{FF2B5EF4-FFF2-40B4-BE49-F238E27FC236}">
                <a16:creationId xmlns:a16="http://schemas.microsoft.com/office/drawing/2014/main" id="{9E2CD6B7-5F3C-F700-9CE0-F9BE7E6840E8}"/>
              </a:ext>
            </a:extLst>
          </p:cNvPr>
          <p:cNvGrpSpPr/>
          <p:nvPr/>
        </p:nvGrpSpPr>
        <p:grpSpPr>
          <a:xfrm>
            <a:off x="6716772" y="3041660"/>
            <a:ext cx="954929" cy="954929"/>
            <a:chOff x="618479" y="3041660"/>
            <a:chExt cx="954929" cy="954929"/>
          </a:xfrm>
        </p:grpSpPr>
        <p:sp>
          <p:nvSpPr>
            <p:cNvPr id="14" name="Oval 13">
              <a:extLst>
                <a:ext uri="{FF2B5EF4-FFF2-40B4-BE49-F238E27FC236}">
                  <a16:creationId xmlns:a16="http://schemas.microsoft.com/office/drawing/2014/main" id="{5F6F0847-8D5D-40E1-E507-8BF36BAAB9CA}"/>
                </a:ext>
              </a:extLst>
            </p:cNvPr>
            <p:cNvSpPr/>
            <p:nvPr/>
          </p:nvSpPr>
          <p:spPr>
            <a:xfrm>
              <a:off x="618479" y="3041660"/>
              <a:ext cx="954929" cy="954929"/>
            </a:xfrm>
            <a:prstGeom prst="ellipse">
              <a:avLst/>
            </a:prstGeom>
            <a:solidFill>
              <a:srgbClr val="DD1A2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5" name="Graphic 33" descr="Envelope outline">
              <a:extLst>
                <a:ext uri="{FF2B5EF4-FFF2-40B4-BE49-F238E27FC236}">
                  <a16:creationId xmlns:a16="http://schemas.microsoft.com/office/drawing/2014/main" id="{25F0D1A4-6287-8FC0-B8D9-847936B62C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46212" y="3164117"/>
              <a:ext cx="699462" cy="699462"/>
            </a:xfrm>
            <a:prstGeom prst="rect">
              <a:avLst/>
            </a:prstGeom>
          </p:spPr>
        </p:pic>
      </p:grpSp>
      <p:grpSp>
        <p:nvGrpSpPr>
          <p:cNvPr id="16" name="Group 15">
            <a:extLst>
              <a:ext uri="{FF2B5EF4-FFF2-40B4-BE49-F238E27FC236}">
                <a16:creationId xmlns:a16="http://schemas.microsoft.com/office/drawing/2014/main" id="{36AC100E-F45F-B497-1143-92EF3FA02D79}"/>
              </a:ext>
            </a:extLst>
          </p:cNvPr>
          <p:cNvGrpSpPr/>
          <p:nvPr/>
        </p:nvGrpSpPr>
        <p:grpSpPr>
          <a:xfrm>
            <a:off x="6716772" y="4597594"/>
            <a:ext cx="954929" cy="954929"/>
            <a:chOff x="618479" y="4500945"/>
            <a:chExt cx="954929" cy="954929"/>
          </a:xfrm>
        </p:grpSpPr>
        <p:sp>
          <p:nvSpPr>
            <p:cNvPr id="17" name="Oval 16">
              <a:extLst>
                <a:ext uri="{FF2B5EF4-FFF2-40B4-BE49-F238E27FC236}">
                  <a16:creationId xmlns:a16="http://schemas.microsoft.com/office/drawing/2014/main" id="{529451C1-E987-0630-3823-DCA5C210585C}"/>
                </a:ext>
              </a:extLst>
            </p:cNvPr>
            <p:cNvSpPr/>
            <p:nvPr/>
          </p:nvSpPr>
          <p:spPr>
            <a:xfrm>
              <a:off x="618479" y="4500945"/>
              <a:ext cx="954929" cy="954929"/>
            </a:xfrm>
            <a:prstGeom prst="ellipse">
              <a:avLst/>
            </a:prstGeom>
            <a:solidFill>
              <a:srgbClr val="DD1A2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8" name="Graphic 33" descr="Monitor outline">
              <a:extLst>
                <a:ext uri="{FF2B5EF4-FFF2-40B4-BE49-F238E27FC236}">
                  <a16:creationId xmlns:a16="http://schemas.microsoft.com/office/drawing/2014/main" id="{320F164E-5CD2-9280-7C1A-25A542D9CA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6212" y="4628678"/>
              <a:ext cx="699462" cy="699462"/>
            </a:xfrm>
            <a:prstGeom prst="rect">
              <a:avLst/>
            </a:prstGeom>
          </p:spPr>
        </p:pic>
      </p:grpSp>
      <p:sp>
        <p:nvSpPr>
          <p:cNvPr id="19" name="Rectangle 18">
            <a:extLst>
              <a:ext uri="{FF2B5EF4-FFF2-40B4-BE49-F238E27FC236}">
                <a16:creationId xmlns:a16="http://schemas.microsoft.com/office/drawing/2014/main" id="{98D58931-00A6-2337-EF7B-4BCC25ABE742}"/>
              </a:ext>
            </a:extLst>
          </p:cNvPr>
          <p:cNvSpPr/>
          <p:nvPr/>
        </p:nvSpPr>
        <p:spPr>
          <a:xfrm>
            <a:off x="7901558" y="3268395"/>
            <a:ext cx="471074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lang="en-US" b="1" dirty="0">
                <a:solidFill>
                  <a:srgbClr val="003276"/>
                </a:solidFill>
                <a:latin typeface="Arial" panose="020B0604020202020204" pitchFamily="34" charset="0"/>
              </a:rPr>
              <a:t>memberservices@pensions.org</a:t>
            </a:r>
          </a:p>
        </p:txBody>
      </p:sp>
      <p:sp>
        <p:nvSpPr>
          <p:cNvPr id="20" name="Rectangle 19">
            <a:extLst>
              <a:ext uri="{FF2B5EF4-FFF2-40B4-BE49-F238E27FC236}">
                <a16:creationId xmlns:a16="http://schemas.microsoft.com/office/drawing/2014/main" id="{48BDB565-A2B8-7C01-8E44-594B8BF69DB1}"/>
              </a:ext>
            </a:extLst>
          </p:cNvPr>
          <p:cNvSpPr/>
          <p:nvPr/>
        </p:nvSpPr>
        <p:spPr>
          <a:xfrm>
            <a:off x="7901557" y="4920594"/>
            <a:ext cx="471074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lang="en-US" b="1" dirty="0">
                <a:solidFill>
                  <a:srgbClr val="003276"/>
                </a:solidFill>
                <a:latin typeface="Arial" panose="020B0604020202020204" pitchFamily="34" charset="0"/>
                <a:hlinkClick r:id="rId11"/>
              </a:rPr>
              <a:t>www.psl.org/benefits</a:t>
            </a:r>
            <a:endParaRPr lang="en-US" b="1" dirty="0">
              <a:solidFill>
                <a:srgbClr val="003276"/>
              </a:solidFill>
              <a:latin typeface="Arial" panose="020B0604020202020204" pitchFamily="34" charset="0"/>
            </a:endParaRPr>
          </a:p>
          <a:p>
            <a:endParaRPr lang="en-US" b="1" dirty="0">
              <a:solidFill>
                <a:srgbClr val="003276"/>
              </a:solidFill>
              <a:latin typeface="Arial" panose="020B0604020202020204" pitchFamily="34" charset="0"/>
            </a:endParaRPr>
          </a:p>
        </p:txBody>
      </p:sp>
      <p:sp>
        <p:nvSpPr>
          <p:cNvPr id="21" name="Content Placeholder 2">
            <a:extLst>
              <a:ext uri="{FF2B5EF4-FFF2-40B4-BE49-F238E27FC236}">
                <a16:creationId xmlns:a16="http://schemas.microsoft.com/office/drawing/2014/main" id="{47DF6B93-D332-1008-ED44-7690BF59C661}"/>
              </a:ext>
            </a:extLst>
          </p:cNvPr>
          <p:cNvSpPr txBox="1">
            <a:spLocks/>
          </p:cNvSpPr>
          <p:nvPr/>
        </p:nvSpPr>
        <p:spPr>
          <a:xfrm>
            <a:off x="596265" y="4689596"/>
            <a:ext cx="5067935" cy="16800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600"/>
              </a:spcBef>
              <a:spcAft>
                <a:spcPts val="1200"/>
              </a:spcAft>
              <a:buFont typeface="Arial" charset="0"/>
              <a:buNone/>
              <a:defRPr sz="3600" kern="1200">
                <a:solidFill>
                  <a:schemeClr val="bg1"/>
                </a:solidFill>
                <a:latin typeface="Georgia" panose="02040502050405020303" pitchFamily="18" charset="0"/>
                <a:ea typeface="Georgia" panose="02040502050405020303" pitchFamily="18" charset="0"/>
                <a:cs typeface="Georgia" panose="02040502050405020303" pitchFamily="18" charset="0"/>
              </a:defRPr>
            </a:lvl1pPr>
            <a:lvl2pPr marL="457200" indent="0" algn="l" defTabSz="914400" rtl="0" eaLnBrk="1" latinLnBrk="0" hangingPunct="1">
              <a:lnSpc>
                <a:spcPct val="90000"/>
              </a:lnSpc>
              <a:spcBef>
                <a:spcPts val="500"/>
              </a:spcBef>
              <a:buFont typeface="Arial" charset="0"/>
              <a:buNone/>
              <a:defRPr sz="2400" kern="1200">
                <a:solidFill>
                  <a:schemeClr val="bg1"/>
                </a:solidFill>
                <a:latin typeface="Georgia" panose="02040502050405020303" pitchFamily="18" charset="0"/>
                <a:ea typeface="Georgia" panose="02040502050405020303" pitchFamily="18" charset="0"/>
                <a:cs typeface="Georgia" panose="02040502050405020303" pitchFamily="18" charset="0"/>
              </a:defRPr>
            </a:lvl2pPr>
            <a:lvl3pPr marL="914400" indent="0" algn="l" defTabSz="914400" rtl="0" eaLnBrk="1" latinLnBrk="0" hangingPunct="1">
              <a:lnSpc>
                <a:spcPct val="90000"/>
              </a:lnSpc>
              <a:spcBef>
                <a:spcPts val="500"/>
              </a:spcBef>
              <a:buFont typeface="Arial" charset="0"/>
              <a:buNone/>
              <a:defRPr sz="2000" kern="1200">
                <a:solidFill>
                  <a:schemeClr val="bg1"/>
                </a:solidFill>
                <a:latin typeface="Georgia" panose="02040502050405020303" pitchFamily="18" charset="0"/>
                <a:ea typeface="Georgia" panose="02040502050405020303" pitchFamily="18" charset="0"/>
                <a:cs typeface="Georgia" panose="02040502050405020303" pitchFamily="18" charset="0"/>
              </a:defRPr>
            </a:lvl3pPr>
            <a:lvl4pPr marL="1371600" indent="0" algn="l" defTabSz="914400" rtl="0" eaLnBrk="1" latinLnBrk="0" hangingPunct="1">
              <a:lnSpc>
                <a:spcPct val="90000"/>
              </a:lnSpc>
              <a:spcBef>
                <a:spcPts val="500"/>
              </a:spcBef>
              <a:buFont typeface="Arial" charset="0"/>
              <a:buNone/>
              <a:defRPr sz="1800" kern="1200">
                <a:solidFill>
                  <a:schemeClr val="bg1"/>
                </a:solidFill>
                <a:latin typeface="Georgia" panose="02040502050405020303" pitchFamily="18" charset="0"/>
                <a:ea typeface="Georgia" panose="02040502050405020303" pitchFamily="18" charset="0"/>
                <a:cs typeface="Georgia" panose="02040502050405020303" pitchFamily="18" charset="0"/>
              </a:defRPr>
            </a:lvl4pPr>
            <a:lvl5pPr marL="1828800" indent="0" algn="l" defTabSz="914400" rtl="0" eaLnBrk="1" latinLnBrk="0" hangingPunct="1">
              <a:lnSpc>
                <a:spcPct val="90000"/>
              </a:lnSpc>
              <a:spcBef>
                <a:spcPts val="500"/>
              </a:spcBef>
              <a:buFont typeface="Arial" charset="0"/>
              <a:buNone/>
              <a:defRPr sz="1800" kern="1200">
                <a:solidFill>
                  <a:schemeClr val="bg1"/>
                </a:solidFill>
                <a:latin typeface="Georgia" panose="02040502050405020303" pitchFamily="18" charset="0"/>
                <a:ea typeface="Georgia" panose="02040502050405020303" pitchFamily="18" charset="0"/>
                <a:cs typeface="Georgia" panose="020405020504050203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400" b="0" i="1" u="none" strike="noStrike" kern="1200" cap="none" spc="0" normalizeH="0" baseline="0" noProof="0">
                <a:ln>
                  <a:noFill/>
                </a:ln>
                <a:solidFill>
                  <a:srgbClr val="FFFFFF"/>
                </a:solidFill>
                <a:effectLst/>
                <a:uLnTx/>
                <a:uFillTx/>
                <a:latin typeface="Arial" panose="020B0604020202020204" pitchFamily="34" charset="0"/>
                <a:cs typeface="Arial"/>
              </a:rPr>
              <a:t>This is not a full description of benefits and limitations of the plan. If there is any difference between the information presented here and the provisions of the Benefits Plan of the Presbyterian Church (U.S.A.), the plan terms will govern. Visit pensions.org or call the Board at</a:t>
            </a:r>
            <a:r>
              <a:rPr lang="en-US" sz="1400" i="1">
                <a:solidFill>
                  <a:srgbClr val="FFFFFF"/>
                </a:solidFill>
                <a:latin typeface="Arial" panose="020B0604020202020204" pitchFamily="34" charset="0"/>
                <a:cs typeface="Arial"/>
              </a:rPr>
              <a:t> </a:t>
            </a:r>
            <a:r>
              <a:rPr kumimoji="0" lang="en-US" sz="1400" b="0" i="1" u="none" strike="noStrike" kern="1200" cap="none" spc="0" normalizeH="0" baseline="0" noProof="0">
                <a:ln>
                  <a:noFill/>
                </a:ln>
                <a:solidFill>
                  <a:srgbClr val="FFFFFF"/>
                </a:solidFill>
                <a:effectLst/>
                <a:uLnTx/>
                <a:uFillTx/>
                <a:latin typeface="Arial" panose="020B0604020202020204" pitchFamily="34" charset="0"/>
                <a:cs typeface="Arial"/>
              </a:rPr>
              <a:t>800-PRESPLAN</a:t>
            </a:r>
            <a:r>
              <a:rPr lang="en-US" sz="1400" i="1">
                <a:solidFill>
                  <a:srgbClr val="FFFFFF"/>
                </a:solidFill>
                <a:latin typeface="Arial" panose="020B0604020202020204" pitchFamily="34" charset="0"/>
                <a:cs typeface="Arial"/>
              </a:rPr>
              <a:t> (800-773-7752</a:t>
            </a:r>
            <a:r>
              <a:rPr kumimoji="0" lang="en-US" sz="1400" b="0" i="1" u="none" strike="noStrike" kern="1200" cap="none" spc="0" normalizeH="0" baseline="0" noProof="0">
                <a:ln>
                  <a:noFill/>
                </a:ln>
                <a:solidFill>
                  <a:srgbClr val="FFFFFF"/>
                </a:solidFill>
                <a:effectLst/>
                <a:uLnTx/>
                <a:uFillTx/>
                <a:latin typeface="Arial" panose="020B0604020202020204" pitchFamily="34" charset="0"/>
                <a:cs typeface="Arial"/>
              </a:rPr>
              <a:t>) (TTY: 711) for a copy of the plan document. </a:t>
            </a:r>
          </a:p>
        </p:txBody>
      </p:sp>
    </p:spTree>
    <p:extLst>
      <p:ext uri="{BB962C8B-B14F-4D97-AF65-F5344CB8AC3E}">
        <p14:creationId xmlns:p14="http://schemas.microsoft.com/office/powerpoint/2010/main" val="244479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 descr="A doctor with a stethoscope around her neck  Description automatically generated">
            <a:extLst>
              <a:ext uri="{FF2B5EF4-FFF2-40B4-BE49-F238E27FC236}">
                <a16:creationId xmlns:a16="http://schemas.microsoft.com/office/drawing/2014/main" id="{B654B3E9-05C1-EDF2-BFB9-189B56DA4694}"/>
              </a:ext>
            </a:extLst>
          </p:cNvPr>
          <p:cNvSpPr/>
          <p:nvPr/>
        </p:nvSpPr>
        <p:spPr>
          <a:xfrm>
            <a:off x="0" y="1166648"/>
            <a:ext cx="5258645" cy="5691352"/>
          </a:xfrm>
          <a:custGeom>
            <a:avLst/>
            <a:gdLst/>
            <a:ahLst/>
            <a:cxnLst/>
            <a:rect l="l" t="t" r="r" b="b"/>
            <a:pathLst>
              <a:path w="8443912" h="8914704">
                <a:moveTo>
                  <a:pt x="0" y="0"/>
                </a:moveTo>
                <a:lnTo>
                  <a:pt x="8443912" y="0"/>
                </a:lnTo>
                <a:lnTo>
                  <a:pt x="8443912" y="8914704"/>
                </a:lnTo>
                <a:lnTo>
                  <a:pt x="0" y="8914704"/>
                </a:lnTo>
                <a:lnTo>
                  <a:pt x="0" y="0"/>
                </a:lnTo>
                <a:close/>
              </a:path>
            </a:pathLst>
          </a:custGeom>
          <a:blipFill>
            <a:blip r:embed="rId3"/>
            <a:stretch>
              <a:fillRect l="-2520" r="-3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1" name="Picture 20" descr="A blue screen with a red light&#10;&#10;Description automatically generated">
            <a:extLst>
              <a:ext uri="{FF2B5EF4-FFF2-40B4-BE49-F238E27FC236}">
                <a16:creationId xmlns:a16="http://schemas.microsoft.com/office/drawing/2014/main" id="{BC5A9919-875E-729E-BB36-22E0C89BC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9" name="TextBox 14">
            <a:extLst>
              <a:ext uri="{FF2B5EF4-FFF2-40B4-BE49-F238E27FC236}">
                <a16:creationId xmlns:a16="http://schemas.microsoft.com/office/drawing/2014/main" id="{980056AD-EAC4-0215-5F7C-2E9D196FDBA0}"/>
              </a:ext>
            </a:extLst>
          </p:cNvPr>
          <p:cNvSpPr txBox="1"/>
          <p:nvPr/>
        </p:nvSpPr>
        <p:spPr bwMode="white">
          <a:xfrm>
            <a:off x="713232" y="201168"/>
            <a:ext cx="11342134" cy="654988"/>
          </a:xfrm>
          <a:prstGeom prst="rect">
            <a:avLst/>
          </a:prstGeom>
        </p:spPr>
        <p:txBody>
          <a:bodyPr wrap="square" lIns="0" tIns="0" rIns="0" bIns="0" rtlCol="0" anchor="t">
            <a:spAutoFit/>
          </a:bodyPr>
          <a:lstStyle/>
          <a:p>
            <a:pPr defTabSz="609630">
              <a:lnSpc>
                <a:spcPts val="5880"/>
              </a:lnSpc>
            </a:pPr>
            <a:r>
              <a:rPr lang="en-US" sz="3000" dirty="0">
                <a:solidFill>
                  <a:srgbClr val="FFFFFF"/>
                </a:solidFill>
                <a:latin typeface="Arial" panose="020B0604020202020204" pitchFamily="34" charset="0"/>
                <a:sym typeface="Montserrat"/>
              </a:rPr>
              <a:t>Medical Plan – Blue Cross Blue Shield BlueCard National Network</a:t>
            </a:r>
          </a:p>
        </p:txBody>
      </p:sp>
      <p:grpSp>
        <p:nvGrpSpPr>
          <p:cNvPr id="26" name="Group 25">
            <a:extLst>
              <a:ext uri="{FF2B5EF4-FFF2-40B4-BE49-F238E27FC236}">
                <a16:creationId xmlns:a16="http://schemas.microsoft.com/office/drawing/2014/main" id="{0387BA4C-C474-76D4-8D86-D39F4CC79603}"/>
              </a:ext>
            </a:extLst>
          </p:cNvPr>
          <p:cNvGrpSpPr/>
          <p:nvPr/>
        </p:nvGrpSpPr>
        <p:grpSpPr>
          <a:xfrm rot="5400000" flipH="1">
            <a:off x="8861164" y="1148086"/>
            <a:ext cx="45719" cy="5576047"/>
            <a:chOff x="0" y="0"/>
            <a:chExt cx="19050" cy="10325100"/>
          </a:xfrm>
        </p:grpSpPr>
        <p:sp>
          <p:nvSpPr>
            <p:cNvPr id="29" name="Freeform 12">
              <a:extLst>
                <a:ext uri="{FF2B5EF4-FFF2-40B4-BE49-F238E27FC236}">
                  <a16:creationId xmlns:a16="http://schemas.microsoft.com/office/drawing/2014/main" id="{89F5BFDC-4971-6998-471A-F0D12C9CCA38}"/>
                </a:ext>
              </a:extLst>
            </p:cNvPr>
            <p:cNvSpPr/>
            <p:nvPr/>
          </p:nvSpPr>
          <p:spPr>
            <a:xfrm>
              <a:off x="0" y="0"/>
              <a:ext cx="19050" cy="10325100"/>
            </a:xfrm>
            <a:custGeom>
              <a:avLst/>
              <a:gdLst/>
              <a:ahLst/>
              <a:cxnLst/>
              <a:rect l="l" t="t" r="r" b="b"/>
              <a:pathLst>
                <a:path w="19050" h="10325100">
                  <a:moveTo>
                    <a:pt x="0" y="10315575"/>
                  </a:moveTo>
                  <a:lnTo>
                    <a:pt x="0" y="9525"/>
                  </a:lnTo>
                  <a:cubicBezTo>
                    <a:pt x="0" y="4318"/>
                    <a:pt x="4318" y="0"/>
                    <a:pt x="9525" y="0"/>
                  </a:cubicBezTo>
                  <a:cubicBezTo>
                    <a:pt x="14732" y="0"/>
                    <a:pt x="19050" y="4318"/>
                    <a:pt x="19050" y="9525"/>
                  </a:cubicBezTo>
                  <a:lnTo>
                    <a:pt x="19050" y="10315575"/>
                  </a:lnTo>
                  <a:cubicBezTo>
                    <a:pt x="19050" y="10320782"/>
                    <a:pt x="14732" y="10325100"/>
                    <a:pt x="9525" y="10325100"/>
                  </a:cubicBezTo>
                  <a:cubicBezTo>
                    <a:pt x="4318" y="10325100"/>
                    <a:pt x="0" y="10320782"/>
                    <a:pt x="0" y="10315575"/>
                  </a:cubicBezTo>
                  <a:close/>
                </a:path>
              </a:pathLst>
            </a:custGeom>
            <a:solidFill>
              <a:srgbClr val="D9D9D9"/>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7" name="TextBox 15">
            <a:extLst>
              <a:ext uri="{FF2B5EF4-FFF2-40B4-BE49-F238E27FC236}">
                <a16:creationId xmlns:a16="http://schemas.microsoft.com/office/drawing/2014/main" id="{63A92BC0-985F-00D6-A579-5A59CFF3D498}"/>
              </a:ext>
            </a:extLst>
          </p:cNvPr>
          <p:cNvSpPr txBox="1"/>
          <p:nvPr/>
        </p:nvSpPr>
        <p:spPr>
          <a:xfrm>
            <a:off x="7739466" y="2334180"/>
            <a:ext cx="4318907" cy="6808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800" b="1" dirty="0">
                <a:solidFill>
                  <a:srgbClr val="003276"/>
                </a:solidFill>
                <a:latin typeface="Arial" panose="020B0604020202020204" pitchFamily="34" charset="0"/>
                <a:cs typeface="Arial" panose="020B0604020202020204" pitchFamily="34" charset="0"/>
                <a:sym typeface="Montserrat"/>
              </a:rPr>
              <a:t>2 million+</a:t>
            </a:r>
          </a:p>
          <a:p>
            <a:pPr marL="0" lvl="1" defTabSz="609630" fontAlgn="base">
              <a:lnSpc>
                <a:spcPts val="2800"/>
              </a:lnSpc>
              <a:buClr>
                <a:srgbClr val="DD1A24"/>
              </a:buClr>
            </a:pPr>
            <a:r>
              <a:rPr lang="en-US" dirty="0">
                <a:solidFill>
                  <a:prstClr val="black"/>
                </a:solidFill>
                <a:latin typeface="Arial"/>
                <a:cs typeface="Arial"/>
                <a:sym typeface="Montserrat Medium"/>
              </a:rPr>
              <a:t>care providers nationwide</a:t>
            </a:r>
          </a:p>
        </p:txBody>
      </p:sp>
      <p:sp>
        <p:nvSpPr>
          <p:cNvPr id="28" name="TextBox 16">
            <a:extLst>
              <a:ext uri="{FF2B5EF4-FFF2-40B4-BE49-F238E27FC236}">
                <a16:creationId xmlns:a16="http://schemas.microsoft.com/office/drawing/2014/main" id="{C75A6491-D23F-84D0-C5A1-902B50EF4C3C}"/>
              </a:ext>
            </a:extLst>
          </p:cNvPr>
          <p:cNvSpPr txBox="1"/>
          <p:nvPr/>
        </p:nvSpPr>
        <p:spPr>
          <a:xfrm>
            <a:off x="7739466" y="4831895"/>
            <a:ext cx="4180008" cy="70654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r>
              <a:rPr lang="en-US" sz="2800" b="1" dirty="0">
                <a:solidFill>
                  <a:srgbClr val="003276"/>
                </a:solidFill>
                <a:latin typeface="Arial" panose="020B0604020202020204" pitchFamily="34" charset="0"/>
                <a:cs typeface="Arial" panose="020B0604020202020204" pitchFamily="34" charset="0"/>
                <a:sym typeface="Montserrat"/>
              </a:rPr>
              <a:t>Network</a:t>
            </a:r>
          </a:p>
          <a:p>
            <a:pPr marL="0" lvl="1" defTabSz="609630" fontAlgn="base">
              <a:lnSpc>
                <a:spcPts val="2800"/>
              </a:lnSpc>
              <a:buClr>
                <a:srgbClr val="DD1A24"/>
              </a:buClr>
            </a:pPr>
            <a:r>
              <a:rPr lang="en-US" dirty="0">
                <a:solidFill>
                  <a:prstClr val="black"/>
                </a:solidFill>
                <a:latin typeface="Arial"/>
                <a:cs typeface="Arial"/>
                <a:sym typeface="Montserrat Medium"/>
              </a:rPr>
              <a:t>coverage in every U.S. ZIP code</a:t>
            </a:r>
          </a:p>
        </p:txBody>
      </p:sp>
      <p:pic>
        <p:nvPicPr>
          <p:cNvPr id="5" name="Graphic 4">
            <a:extLst>
              <a:ext uri="{FF2B5EF4-FFF2-40B4-BE49-F238E27FC236}">
                <a16:creationId xmlns:a16="http://schemas.microsoft.com/office/drawing/2014/main" id="{B89739E4-3E59-9770-DC12-BE74548E2F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436" y="4527594"/>
            <a:ext cx="1315143" cy="1315143"/>
          </a:xfrm>
          <a:prstGeom prst="rect">
            <a:avLst/>
          </a:prstGeom>
        </p:spPr>
      </p:pic>
      <p:pic>
        <p:nvPicPr>
          <p:cNvPr id="8" name="Graphic 7">
            <a:extLst>
              <a:ext uri="{FF2B5EF4-FFF2-40B4-BE49-F238E27FC236}">
                <a16:creationId xmlns:a16="http://schemas.microsoft.com/office/drawing/2014/main" id="{61DDC1B7-A344-842D-D3C4-67CA581634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436" y="2061053"/>
            <a:ext cx="1315143" cy="1315143"/>
          </a:xfrm>
          <a:prstGeom prst="rect">
            <a:avLst/>
          </a:prstGeom>
        </p:spPr>
      </p:pic>
    </p:spTree>
    <p:extLst>
      <p:ext uri="{BB962C8B-B14F-4D97-AF65-F5344CB8AC3E}">
        <p14:creationId xmlns:p14="http://schemas.microsoft.com/office/powerpoint/2010/main" val="590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a red light&#10;&#10;Description automatically generated">
            <a:extLst>
              <a:ext uri="{FF2B5EF4-FFF2-40B4-BE49-F238E27FC236}">
                <a16:creationId xmlns:a16="http://schemas.microsoft.com/office/drawing/2014/main" id="{97386CF1-E885-0D34-EC88-5801AD302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2" name="Title 1">
            <a:extLst>
              <a:ext uri="{FF2B5EF4-FFF2-40B4-BE49-F238E27FC236}">
                <a16:creationId xmlns:a16="http://schemas.microsoft.com/office/drawing/2014/main" id="{06206E5F-56EE-D5CC-4659-F34128AA21D6}"/>
              </a:ext>
            </a:extLst>
          </p:cNvPr>
          <p:cNvSpPr>
            <a:spLocks noGrp="1"/>
          </p:cNvSpPr>
          <p:nvPr>
            <p:ph type="title"/>
          </p:nvPr>
        </p:nvSpPr>
        <p:spPr/>
        <p:txBody>
          <a:bodyPr/>
          <a:lstStyle/>
          <a:p>
            <a:r>
              <a:rPr lang="en-US"/>
              <a:t>Comprehensive Preventive Care​</a:t>
            </a:r>
          </a:p>
        </p:txBody>
      </p:sp>
      <p:sp>
        <p:nvSpPr>
          <p:cNvPr id="13" name="TextBox 8">
            <a:extLst>
              <a:ext uri="{FF2B5EF4-FFF2-40B4-BE49-F238E27FC236}">
                <a16:creationId xmlns:a16="http://schemas.microsoft.com/office/drawing/2014/main" id="{47B2281B-1D3C-7846-5907-221432CAE8E7}"/>
              </a:ext>
            </a:extLst>
          </p:cNvPr>
          <p:cNvSpPr txBox="1"/>
          <p:nvPr/>
        </p:nvSpPr>
        <p:spPr>
          <a:xfrm>
            <a:off x="5841772" y="1914364"/>
            <a:ext cx="4193190" cy="3077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Preventive​ care visits</a:t>
            </a:r>
          </a:p>
        </p:txBody>
      </p:sp>
      <p:sp>
        <p:nvSpPr>
          <p:cNvPr id="25" name="TextBox 8">
            <a:extLst>
              <a:ext uri="{FF2B5EF4-FFF2-40B4-BE49-F238E27FC236}">
                <a16:creationId xmlns:a16="http://schemas.microsoft.com/office/drawing/2014/main" id="{07C0FFC9-B5CC-EF73-1C6D-1B593CB90EFA}"/>
              </a:ext>
            </a:extLst>
          </p:cNvPr>
          <p:cNvSpPr txBox="1"/>
          <p:nvPr/>
        </p:nvSpPr>
        <p:spPr>
          <a:xfrm>
            <a:off x="5841772" y="2882687"/>
            <a:ext cx="2207896" cy="3077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Immunizations​</a:t>
            </a:r>
          </a:p>
        </p:txBody>
      </p:sp>
      <p:sp>
        <p:nvSpPr>
          <p:cNvPr id="26" name="TextBox 8">
            <a:extLst>
              <a:ext uri="{FF2B5EF4-FFF2-40B4-BE49-F238E27FC236}">
                <a16:creationId xmlns:a16="http://schemas.microsoft.com/office/drawing/2014/main" id="{A2FEDB31-376D-945C-C980-73B60AD7E10B}"/>
              </a:ext>
            </a:extLst>
          </p:cNvPr>
          <p:cNvSpPr txBox="1"/>
          <p:nvPr/>
        </p:nvSpPr>
        <p:spPr>
          <a:xfrm>
            <a:off x="5825912" y="3861933"/>
            <a:ext cx="4447512" cy="3077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Routine​ gynecological​ exams</a:t>
            </a:r>
          </a:p>
        </p:txBody>
      </p:sp>
      <p:sp>
        <p:nvSpPr>
          <p:cNvPr id="27" name="TextBox 8">
            <a:extLst>
              <a:ext uri="{FF2B5EF4-FFF2-40B4-BE49-F238E27FC236}">
                <a16:creationId xmlns:a16="http://schemas.microsoft.com/office/drawing/2014/main" id="{B1FEE048-2A73-15B1-AF6E-10B32A2813C1}"/>
              </a:ext>
            </a:extLst>
          </p:cNvPr>
          <p:cNvSpPr txBox="1"/>
          <p:nvPr/>
        </p:nvSpPr>
        <p:spPr>
          <a:xfrm>
            <a:off x="5841772" y="4821104"/>
            <a:ext cx="2207896" cy="3077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Mammograms​</a:t>
            </a:r>
          </a:p>
        </p:txBody>
      </p:sp>
      <p:sp>
        <p:nvSpPr>
          <p:cNvPr id="28" name="TextBox 8">
            <a:extLst>
              <a:ext uri="{FF2B5EF4-FFF2-40B4-BE49-F238E27FC236}">
                <a16:creationId xmlns:a16="http://schemas.microsoft.com/office/drawing/2014/main" id="{61FA9ED4-BC4D-CE3E-F38E-1428D5700361}"/>
              </a:ext>
            </a:extLst>
          </p:cNvPr>
          <p:cNvSpPr txBox="1"/>
          <p:nvPr/>
        </p:nvSpPr>
        <p:spPr>
          <a:xfrm>
            <a:off x="5862961" y="5790056"/>
            <a:ext cx="4410463" cy="3077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a:solidFill>
                  <a:srgbClr val="003276"/>
                </a:solidFill>
                <a:latin typeface="Arial" panose="020B0604020202020204" pitchFamily="34" charset="0"/>
                <a:ea typeface="Montserrat"/>
                <a:cs typeface="Arial" panose="020B0604020202020204" pitchFamily="34" charset="0"/>
                <a:sym typeface="Montserrat"/>
              </a:rPr>
              <a:t>Preventive​ screenings​</a:t>
            </a:r>
          </a:p>
        </p:txBody>
      </p:sp>
      <p:sp>
        <p:nvSpPr>
          <p:cNvPr id="30" name="TextBox 8">
            <a:extLst>
              <a:ext uri="{FF2B5EF4-FFF2-40B4-BE49-F238E27FC236}">
                <a16:creationId xmlns:a16="http://schemas.microsoft.com/office/drawing/2014/main" id="{9D735F22-ED58-8A75-3C46-C72B9E0C26EF}"/>
              </a:ext>
            </a:extLst>
          </p:cNvPr>
          <p:cNvSpPr txBox="1"/>
          <p:nvPr/>
        </p:nvSpPr>
        <p:spPr>
          <a:xfrm>
            <a:off x="258618" y="3528512"/>
            <a:ext cx="3426691" cy="115416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en-US" sz="2800" b="1" dirty="0">
                <a:solidFill>
                  <a:srgbClr val="003276"/>
                </a:solidFill>
                <a:latin typeface="Arial" panose="020B0604020202020204" pitchFamily="34" charset="0"/>
                <a:cs typeface="Arial" panose="020B0604020202020204" pitchFamily="34" charset="0"/>
                <a:sym typeface="Montserrat Bold"/>
              </a:rPr>
              <a:t>Benefits covered 100% when using network providers</a:t>
            </a:r>
            <a:r>
              <a:rPr lang="en-US" sz="3200" b="1" dirty="0">
                <a:solidFill>
                  <a:srgbClr val="003276"/>
                </a:solidFill>
                <a:latin typeface="Arial" panose="020B0604020202020204" pitchFamily="34" charset="0"/>
                <a:sym typeface="Montserrat Bold"/>
              </a:rPr>
              <a:t>​</a:t>
            </a:r>
          </a:p>
        </p:txBody>
      </p:sp>
      <p:pic>
        <p:nvPicPr>
          <p:cNvPr id="31" name="Picture 30">
            <a:extLst>
              <a:ext uri="{FF2B5EF4-FFF2-40B4-BE49-F238E27FC236}">
                <a16:creationId xmlns:a16="http://schemas.microsoft.com/office/drawing/2014/main" id="{F7CDACD5-AFE4-7BAE-08B9-74BD5EFD2861}"/>
              </a:ext>
            </a:extLst>
          </p:cNvPr>
          <p:cNvPicPr/>
          <p:nvPr/>
        </p:nvPicPr>
        <p:blipFill>
          <a:blip r:embed="rId4">
            <a:extLst>
              <a:ext uri="{28A0092B-C50C-407E-A947-70E740481C1C}">
                <a14:useLocalDpi xmlns:a14="http://schemas.microsoft.com/office/drawing/2010/main" val="0"/>
              </a:ext>
            </a:extLst>
          </a:blip>
          <a:stretch>
            <a:fillRect/>
          </a:stretch>
        </p:blipFill>
        <p:spPr>
          <a:xfrm>
            <a:off x="0" y="6429374"/>
            <a:ext cx="12192000" cy="428625"/>
          </a:xfrm>
          <a:prstGeom prst="rect">
            <a:avLst/>
          </a:prstGeom>
        </p:spPr>
      </p:pic>
      <p:sp>
        <p:nvSpPr>
          <p:cNvPr id="32" name="Slide Number Placeholder 6">
            <a:extLst>
              <a:ext uri="{FF2B5EF4-FFF2-40B4-BE49-F238E27FC236}">
                <a16:creationId xmlns:a16="http://schemas.microsoft.com/office/drawing/2014/main" id="{36DFBEBB-E7BA-210F-4B21-03F60E694874}"/>
              </a:ext>
            </a:extLst>
          </p:cNvPr>
          <p:cNvSpPr txBox="1">
            <a:spLocks/>
          </p:cNvSpPr>
          <p:nvPr/>
        </p:nvSpPr>
        <p:spPr>
          <a:xfrm>
            <a:off x="10646978" y="6515735"/>
            <a:ext cx="1545021" cy="3422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solidFill>
                  <a:schemeClr val="bg1"/>
                </a:solidFill>
                <a:latin typeface="Arial" panose="020B0604020202020204" pitchFamily="34" charset="0"/>
              </a:rPr>
              <a:pPr algn="r"/>
              <a:t>5</a:t>
            </a:fld>
            <a:endParaRPr lang="en-US" sz="1400">
              <a:solidFill>
                <a:schemeClr val="bg1"/>
              </a:solidFill>
              <a:latin typeface="Arial" panose="020B0604020202020204" pitchFamily="34" charset="0"/>
            </a:endParaRPr>
          </a:p>
        </p:txBody>
      </p:sp>
      <p:sp>
        <p:nvSpPr>
          <p:cNvPr id="33" name="Freeform 33">
            <a:extLst>
              <a:ext uri="{FF2B5EF4-FFF2-40B4-BE49-F238E27FC236}">
                <a16:creationId xmlns:a16="http://schemas.microsoft.com/office/drawing/2014/main" id="{E373CFED-F291-8BFF-C832-6D79F3ED2B6E}"/>
              </a:ext>
            </a:extLst>
          </p:cNvPr>
          <p:cNvSpPr/>
          <p:nvPr/>
        </p:nvSpPr>
        <p:spPr>
          <a:xfrm>
            <a:off x="4752958" y="1600952"/>
            <a:ext cx="909006" cy="909006"/>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5"/>
            <a:stretch>
              <a:fillRect/>
            </a:stretch>
          </a:blipFill>
        </p:spPr>
        <p:txBody>
          <a:bodyPr/>
          <a:lstStyle/>
          <a:p>
            <a:endParaRPr lang="en-US">
              <a:latin typeface="Arial" panose="020B0604020202020204" pitchFamily="34" charset="0"/>
            </a:endParaRPr>
          </a:p>
        </p:txBody>
      </p:sp>
      <p:sp>
        <p:nvSpPr>
          <p:cNvPr id="35" name="Freeform 47">
            <a:extLst>
              <a:ext uri="{FF2B5EF4-FFF2-40B4-BE49-F238E27FC236}">
                <a16:creationId xmlns:a16="http://schemas.microsoft.com/office/drawing/2014/main" id="{152F8400-D6D3-3BE5-9D9C-EC2D1AD2318D}"/>
              </a:ext>
            </a:extLst>
          </p:cNvPr>
          <p:cNvSpPr>
            <a:spLocks noChangeAspect="1"/>
          </p:cNvSpPr>
          <p:nvPr/>
        </p:nvSpPr>
        <p:spPr>
          <a:xfrm>
            <a:off x="4752958" y="2583948"/>
            <a:ext cx="905256" cy="905256"/>
          </a:xfrm>
          <a:custGeom>
            <a:avLst/>
            <a:gdLst/>
            <a:ahLst/>
            <a:cxnLst/>
            <a:rect l="l" t="t" r="r" b="b"/>
            <a:pathLst>
              <a:path w="1037219" h="1037219">
                <a:moveTo>
                  <a:pt x="0" y="0"/>
                </a:moveTo>
                <a:lnTo>
                  <a:pt x="1037220" y="0"/>
                </a:lnTo>
                <a:lnTo>
                  <a:pt x="1037220" y="1037220"/>
                </a:lnTo>
                <a:lnTo>
                  <a:pt x="0" y="1037220"/>
                </a:lnTo>
                <a:lnTo>
                  <a:pt x="0" y="0"/>
                </a:lnTo>
                <a:close/>
              </a:path>
            </a:pathLst>
          </a:custGeom>
          <a:blipFill>
            <a:blip r:embed="rId6"/>
            <a:stretch>
              <a:fillRect/>
            </a:stretch>
          </a:blipFill>
        </p:spPr>
        <p:txBody>
          <a:bodyPr/>
          <a:lstStyle/>
          <a:p>
            <a:endParaRPr lang="en-US">
              <a:latin typeface="Arial" panose="020B0604020202020204" pitchFamily="34" charset="0"/>
            </a:endParaRPr>
          </a:p>
        </p:txBody>
      </p:sp>
      <p:sp>
        <p:nvSpPr>
          <p:cNvPr id="36" name="Freeform 12">
            <a:extLst>
              <a:ext uri="{FF2B5EF4-FFF2-40B4-BE49-F238E27FC236}">
                <a16:creationId xmlns:a16="http://schemas.microsoft.com/office/drawing/2014/main" id="{43AF3104-C5E6-6BD7-24BE-1734DE6A736D}"/>
              </a:ext>
            </a:extLst>
          </p:cNvPr>
          <p:cNvSpPr/>
          <p:nvPr/>
        </p:nvSpPr>
        <p:spPr>
          <a:xfrm>
            <a:off x="4752958" y="3563194"/>
            <a:ext cx="905256" cy="905256"/>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7"/>
            <a:stretch>
              <a:fillRect/>
            </a:stretch>
          </a:blipFill>
        </p:spPr>
        <p:txBody>
          <a:bodyPr/>
          <a:lstStyle/>
          <a:p>
            <a:endParaRPr lang="en-US">
              <a:latin typeface="Arial" panose="020B0604020202020204" pitchFamily="34" charset="0"/>
            </a:endParaRPr>
          </a:p>
        </p:txBody>
      </p:sp>
      <p:grpSp>
        <p:nvGrpSpPr>
          <p:cNvPr id="37" name="Group 36">
            <a:extLst>
              <a:ext uri="{FF2B5EF4-FFF2-40B4-BE49-F238E27FC236}">
                <a16:creationId xmlns:a16="http://schemas.microsoft.com/office/drawing/2014/main" id="{B92689B2-4B87-6F8A-26BB-3D9D61971F92}"/>
              </a:ext>
            </a:extLst>
          </p:cNvPr>
          <p:cNvGrpSpPr/>
          <p:nvPr/>
        </p:nvGrpSpPr>
        <p:grpSpPr>
          <a:xfrm>
            <a:off x="4752958" y="4541183"/>
            <a:ext cx="905256" cy="905256"/>
            <a:chOff x="0" y="0"/>
            <a:chExt cx="2375535" cy="2375535"/>
          </a:xfrm>
        </p:grpSpPr>
        <p:sp>
          <p:nvSpPr>
            <p:cNvPr id="38" name="Freeform 28">
              <a:extLst>
                <a:ext uri="{FF2B5EF4-FFF2-40B4-BE49-F238E27FC236}">
                  <a16:creationId xmlns:a16="http://schemas.microsoft.com/office/drawing/2014/main" id="{5EDC9E6E-9492-9A51-B2E4-AE520AAAB3E2}"/>
                </a:ext>
              </a:extLst>
            </p:cNvPr>
            <p:cNvSpPr/>
            <p:nvPr/>
          </p:nvSpPr>
          <p:spPr>
            <a:xfrm>
              <a:off x="0" y="0"/>
              <a:ext cx="2375535" cy="2375535"/>
            </a:xfrm>
            <a:custGeom>
              <a:avLst/>
              <a:gdLst/>
              <a:ahLst/>
              <a:cxnLst/>
              <a:rect l="l" t="t" r="r" b="b"/>
              <a:pathLst>
                <a:path w="2375535" h="2375535">
                  <a:moveTo>
                    <a:pt x="0" y="0"/>
                  </a:moveTo>
                  <a:lnTo>
                    <a:pt x="2375535" y="0"/>
                  </a:lnTo>
                  <a:lnTo>
                    <a:pt x="2375535" y="2375535"/>
                  </a:lnTo>
                  <a:lnTo>
                    <a:pt x="0" y="2375535"/>
                  </a:lnTo>
                  <a:lnTo>
                    <a:pt x="0" y="0"/>
                  </a:lnTo>
                  <a:close/>
                </a:path>
              </a:pathLst>
            </a:custGeom>
            <a:blipFill>
              <a:blip r:embed="rId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sp>
        <p:nvSpPr>
          <p:cNvPr id="39" name="Freeform 36">
            <a:extLst>
              <a:ext uri="{FF2B5EF4-FFF2-40B4-BE49-F238E27FC236}">
                <a16:creationId xmlns:a16="http://schemas.microsoft.com/office/drawing/2014/main" id="{8F02D711-850B-FAEF-3DFF-A1BEE7A2113E}"/>
              </a:ext>
            </a:extLst>
          </p:cNvPr>
          <p:cNvSpPr>
            <a:spLocks noChangeAspect="1"/>
          </p:cNvSpPr>
          <p:nvPr/>
        </p:nvSpPr>
        <p:spPr>
          <a:xfrm>
            <a:off x="4769519" y="5508444"/>
            <a:ext cx="905256" cy="905256"/>
          </a:xfrm>
          <a:custGeom>
            <a:avLst/>
            <a:gdLst/>
            <a:ahLst/>
            <a:cxnLst/>
            <a:rect l="l" t="t" r="r" b="b"/>
            <a:pathLst>
              <a:path w="1037219" h="1037219">
                <a:moveTo>
                  <a:pt x="0" y="0"/>
                </a:moveTo>
                <a:lnTo>
                  <a:pt x="1037220" y="0"/>
                </a:lnTo>
                <a:lnTo>
                  <a:pt x="1037220" y="1037219"/>
                </a:lnTo>
                <a:lnTo>
                  <a:pt x="0" y="1037219"/>
                </a:lnTo>
                <a:lnTo>
                  <a:pt x="0" y="0"/>
                </a:lnTo>
                <a:close/>
              </a:path>
            </a:pathLst>
          </a:custGeom>
          <a:blipFill>
            <a:blip r:embed="rId9"/>
            <a:stretch>
              <a:fillRect/>
            </a:stretch>
          </a:blipFill>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9127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latin typeface="Arial" panose="020B0604020202020204" pitchFamily="34" charset="0"/>
            </a:endParaRPr>
          </a:p>
        </p:txBody>
      </p:sp>
      <p:sp>
        <p:nvSpPr>
          <p:cNvPr id="3" name="Freeform 3"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sp>
        <p:nvSpPr>
          <p:cNvPr id="4" name="TextBox 4"/>
          <p:cNvSpPr txBox="1"/>
          <p:nvPr/>
        </p:nvSpPr>
        <p:spPr bwMode="white">
          <a:xfrm>
            <a:off x="685800" y="231427"/>
            <a:ext cx="10820400" cy="669029"/>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Helpful Terms</a:t>
            </a:r>
          </a:p>
        </p:txBody>
      </p:sp>
      <p:graphicFrame>
        <p:nvGraphicFramePr>
          <p:cNvPr id="6" name="Table 6"/>
          <p:cNvGraphicFramePr>
            <a:graphicFrameLocks noGrp="1"/>
          </p:cNvGraphicFramePr>
          <p:nvPr>
            <p:extLst>
              <p:ext uri="{D42A27DB-BD31-4B8C-83A1-F6EECF244321}">
                <p14:modId xmlns:p14="http://schemas.microsoft.com/office/powerpoint/2010/main" val="2502754634"/>
              </p:ext>
            </p:extLst>
          </p:nvPr>
        </p:nvGraphicFramePr>
        <p:xfrm>
          <a:off x="698500" y="1652862"/>
          <a:ext cx="10807700" cy="4859487"/>
        </p:xfrm>
        <a:graphic>
          <a:graphicData uri="http://schemas.openxmlformats.org/drawingml/2006/table">
            <a:tbl>
              <a:tblPr/>
              <a:tblGrid>
                <a:gridCol w="3200400">
                  <a:extLst>
                    <a:ext uri="{9D8B030D-6E8A-4147-A177-3AD203B41FA5}">
                      <a16:colId xmlns:a16="http://schemas.microsoft.com/office/drawing/2014/main" val="20000"/>
                    </a:ext>
                  </a:extLst>
                </a:gridCol>
                <a:gridCol w="7607300">
                  <a:extLst>
                    <a:ext uri="{9D8B030D-6E8A-4147-A177-3AD203B41FA5}">
                      <a16:colId xmlns:a16="http://schemas.microsoft.com/office/drawing/2014/main" val="20001"/>
                    </a:ext>
                  </a:extLst>
                </a:gridCol>
              </a:tblGrid>
              <a:tr h="479899">
                <a:tc gridSpan="2">
                  <a:txBody>
                    <a:bodyPr/>
                    <a:lstStyle/>
                    <a:p>
                      <a:pPr marL="0" algn="l" defTabSz="914400" rtl="0" eaLnBrk="1" latinLnBrk="0" hangingPunct="1">
                        <a:lnSpc>
                          <a:spcPct val="108000"/>
                        </a:lnSpc>
                        <a:defRPr/>
                      </a:pPr>
                      <a:r>
                        <a:rPr lang="en-US" sz="1900" b="1" kern="1200" dirty="0">
                          <a:solidFill>
                            <a:schemeClr val="bg1"/>
                          </a:solidFill>
                          <a:latin typeface="Arial" panose="020B0604020202020204" pitchFamily="34" charset="0"/>
                          <a:ea typeface="+mn-ea"/>
                          <a:cs typeface="Arial" panose="020B0604020202020204" pitchFamily="34" charset="0"/>
                        </a:rPr>
                        <a:t>Your cost for care</a:t>
                      </a:r>
                    </a:p>
                  </a:txBody>
                  <a:tcPr marL="24384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hMerge="1">
                  <a:txBody>
                    <a:bodyPr/>
                    <a:lstStyle/>
                    <a:p>
                      <a:pPr algn="l">
                        <a:lnSpc>
                          <a:spcPct val="108000"/>
                        </a:lnSpc>
                        <a:defRPr/>
                      </a:pPr>
                      <a:endParaRPr lang="en-US" sz="2800"/>
                    </a:p>
                  </a:txBody>
                  <a:tcPr marL="457200" marR="146596" marT="146596" marB="146596"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3176"/>
                    </a:solidFill>
                  </a:tcPr>
                </a:tc>
                <a:extLst>
                  <a:ext uri="{0D108BD9-81ED-4DB2-BD59-A6C34878D82A}">
                    <a16:rowId xmlns:a16="http://schemas.microsoft.com/office/drawing/2014/main" val="3092711584"/>
                  </a:ext>
                </a:extLst>
              </a:tr>
              <a:tr h="731520">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Bold"/>
                        </a:rPr>
                        <a:t>  Copay</a:t>
                      </a:r>
                      <a:endParaRPr lang="en-US" sz="1900" b="1" kern="1200">
                        <a:solidFill>
                          <a:schemeClr val="tx1"/>
                        </a:solidFill>
                        <a:latin typeface="Arial" panose="020B0604020202020204" pitchFamily="34" charset="0"/>
                        <a:ea typeface="+mn-ea"/>
                        <a:cs typeface="Arial" panose="020B0604020202020204" pitchFamily="34" charset="0"/>
                      </a:endParaRPr>
                    </a:p>
                  </a:txBody>
                  <a:tcPr marL="97731"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8000"/>
                        </a:lnSpc>
                        <a:defRPr/>
                      </a:pPr>
                      <a:r>
                        <a:rPr lang="en-US" sz="1900" dirty="0">
                          <a:solidFill>
                            <a:srgbClr val="000000"/>
                          </a:solidFill>
                          <a:latin typeface="Arial" panose="020B0604020202020204" pitchFamily="34" charset="0"/>
                          <a:ea typeface="Montserrat"/>
                          <a:cs typeface="Arial" panose="020B0604020202020204" pitchFamily="34" charset="0"/>
                          <a:sym typeface="Montserrat"/>
                        </a:rPr>
                        <a:t>Flat dollar amount you pay for some services </a:t>
                      </a:r>
                      <a:endParaRPr lang="en-US" sz="1900" dirty="0">
                        <a:latin typeface="Arial" panose="020B0604020202020204" pitchFamily="34" charset="0"/>
                      </a:endParaRPr>
                    </a:p>
                  </a:txBody>
                  <a:tcPr marL="30480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0"/>
                  </a:ext>
                </a:extLst>
              </a:tr>
              <a:tr h="731520">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Bold"/>
                        </a:rPr>
                        <a:t>  Deductible</a:t>
                      </a:r>
                      <a:endParaRPr lang="en-US" sz="1900" b="1" kern="1200">
                        <a:solidFill>
                          <a:schemeClr val="tx1"/>
                        </a:solidFill>
                        <a:latin typeface="Arial" panose="020B0604020202020204" pitchFamily="34" charset="0"/>
                        <a:ea typeface="+mn-ea"/>
                        <a:cs typeface="Arial" panose="020B0604020202020204" pitchFamily="34" charset="0"/>
                      </a:endParaRPr>
                    </a:p>
                  </a:txBody>
                  <a:tcPr marL="97731"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l">
                        <a:lnSpc>
                          <a:spcPct val="108000"/>
                        </a:lnSpc>
                        <a:defRPr/>
                      </a:pPr>
                      <a:r>
                        <a:rPr lang="en-US" sz="1900" dirty="0">
                          <a:solidFill>
                            <a:srgbClr val="000000"/>
                          </a:solidFill>
                          <a:latin typeface="Arial" panose="020B0604020202020204" pitchFamily="34" charset="0"/>
                          <a:ea typeface="Montserrat"/>
                          <a:cs typeface="Arial" panose="020B0604020202020204" pitchFamily="34" charset="0"/>
                          <a:sym typeface="Montserrat"/>
                        </a:rPr>
                        <a:t>Amount you pay out of pocket before the plan begins to pay</a:t>
                      </a:r>
                    </a:p>
                  </a:txBody>
                  <a:tcPr marL="30480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1"/>
                  </a:ext>
                </a:extLst>
              </a:tr>
              <a:tr h="731520">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Bold"/>
                        </a:rPr>
                        <a:t>  Coinsurance</a:t>
                      </a:r>
                      <a:endParaRPr lang="en-US" sz="1900" b="1" kern="1200">
                        <a:solidFill>
                          <a:schemeClr val="tx1"/>
                        </a:solidFill>
                        <a:latin typeface="Arial" panose="020B0604020202020204" pitchFamily="34" charset="0"/>
                        <a:ea typeface="+mn-ea"/>
                        <a:cs typeface="Arial" panose="020B0604020202020204" pitchFamily="34" charset="0"/>
                      </a:endParaRPr>
                    </a:p>
                  </a:txBody>
                  <a:tcPr marL="97731"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8000"/>
                        </a:lnSpc>
                        <a:defRPr/>
                      </a:pPr>
                      <a:r>
                        <a:rPr lang="en-US" sz="1900" dirty="0">
                          <a:solidFill>
                            <a:srgbClr val="000000"/>
                          </a:solidFill>
                          <a:latin typeface="Arial" panose="020B0604020202020204" pitchFamily="34" charset="0"/>
                          <a:ea typeface="Montserrat"/>
                          <a:cs typeface="Arial" panose="020B0604020202020204" pitchFamily="34" charset="0"/>
                          <a:sym typeface="Montserrat"/>
                        </a:rPr>
                        <a:t>Percentage of an expense you pay after your deductible is met</a:t>
                      </a:r>
                      <a:endParaRPr lang="en-US" sz="1900" dirty="0">
                        <a:latin typeface="Arial" panose="020B0604020202020204" pitchFamily="34" charset="0"/>
                      </a:endParaRPr>
                    </a:p>
                  </a:txBody>
                  <a:tcPr marL="30480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479899">
                <a:tc gridSpan="2">
                  <a:txBody>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lang="en-US" sz="1900" b="1" kern="1200">
                          <a:solidFill>
                            <a:schemeClr val="bg1"/>
                          </a:solidFill>
                          <a:latin typeface="Arial" panose="020B0604020202020204" pitchFamily="34" charset="0"/>
                          <a:ea typeface="+mn-ea"/>
                          <a:cs typeface="Arial" panose="020B0604020202020204" pitchFamily="34" charset="0"/>
                        </a:rPr>
                        <a:t>Annual limits cap your out-of-pocket costs</a:t>
                      </a:r>
                    </a:p>
                  </a:txBody>
                  <a:tcPr marL="24384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hMerge="1">
                  <a:txBody>
                    <a:bodyPr/>
                    <a:lstStyle/>
                    <a:p>
                      <a:pPr algn="l">
                        <a:lnSpc>
                          <a:spcPct val="108000"/>
                        </a:lnSpc>
                        <a:defRPr/>
                      </a:pPr>
                      <a:endParaRPr lang="en-US" sz="2800" b="1">
                        <a:latin typeface="Arial" panose="020B0604020202020204" pitchFamily="34" charset="0"/>
                        <a:cs typeface="Arial" panose="020B0604020202020204" pitchFamily="34" charset="0"/>
                      </a:endParaRPr>
                    </a:p>
                  </a:txBody>
                  <a:tcPr marL="457200" marR="146596" marT="146596" marB="146596"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6F6FA"/>
                    </a:solidFill>
                  </a:tcPr>
                </a:tc>
                <a:extLst>
                  <a:ext uri="{0D108BD9-81ED-4DB2-BD59-A6C34878D82A}">
                    <a16:rowId xmlns:a16="http://schemas.microsoft.com/office/drawing/2014/main" val="1164464322"/>
                  </a:ext>
                </a:extLst>
              </a:tr>
              <a:tr h="847344">
                <a:tc>
                  <a:txBody>
                    <a:bodyPr/>
                    <a:lstStyle/>
                    <a:p>
                      <a:pPr marL="0" indent="0" algn="l" defTabSz="914400" rtl="0" eaLnBrk="1" latinLnBrk="0" hangingPunct="1">
                        <a:lnSpc>
                          <a:spcPct val="108000"/>
                        </a:lnSpc>
                        <a:defRPr/>
                      </a:pPr>
                      <a:r>
                        <a:rPr lang="en-US" sz="1900" b="1" kern="1200" dirty="0">
                          <a:solidFill>
                            <a:schemeClr val="tx1"/>
                          </a:solidFill>
                          <a:latin typeface="Arial" panose="020B0604020202020204" pitchFamily="34" charset="0"/>
                          <a:ea typeface="+mn-ea"/>
                          <a:cs typeface="Arial" panose="020B0604020202020204" pitchFamily="34" charset="0"/>
                        </a:rPr>
                        <a:t>Medical coinsurance out-of-pocket maximum</a:t>
                      </a:r>
                    </a:p>
                  </a:txBody>
                  <a:tcPr marL="24384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algn="l">
                        <a:lnSpc>
                          <a:spcPct val="108000"/>
                        </a:lnSpc>
                        <a:defRPr/>
                      </a:pPr>
                      <a:r>
                        <a:rPr lang="en-US" sz="1900" b="1" dirty="0">
                          <a:latin typeface="Arial" panose="020B0604020202020204" pitchFamily="34" charset="0"/>
                          <a:cs typeface="Arial" panose="020B0604020202020204" pitchFamily="34" charset="0"/>
                        </a:rPr>
                        <a:t>PPO only</a:t>
                      </a:r>
                      <a:r>
                        <a:rPr lang="en-US" sz="1900" b="0" dirty="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 </a:t>
                      </a:r>
                      <a:r>
                        <a:rPr lang="en-US" sz="1900" b="0" dirty="0">
                          <a:latin typeface="Arial" panose="020B0604020202020204" pitchFamily="34" charset="0"/>
                          <a:cs typeface="Arial" panose="020B0604020202020204" pitchFamily="34" charset="0"/>
                        </a:rPr>
                        <a:t>Most you pay in a year for medical expenses</a:t>
                      </a:r>
                      <a:r>
                        <a:rPr lang="en-US" sz="1900" b="1" dirty="0">
                          <a:latin typeface="Arial" panose="020B0604020202020204" pitchFamily="34" charset="0"/>
                          <a:cs typeface="Arial" panose="020B0604020202020204" pitchFamily="34" charset="0"/>
                        </a:rPr>
                        <a:t> </a:t>
                      </a:r>
                      <a:br>
                        <a:rPr lang="en-US" sz="1900" b="1" dirty="0">
                          <a:latin typeface="Arial" panose="020B0604020202020204" pitchFamily="34" charset="0"/>
                          <a:cs typeface="Arial" panose="020B0604020202020204" pitchFamily="34" charset="0"/>
                        </a:rPr>
                      </a:br>
                      <a:r>
                        <a:rPr lang="en-US" sz="1900" b="0" dirty="0">
                          <a:latin typeface="Arial" panose="020B0604020202020204" pitchFamily="34" charset="0"/>
                          <a:cs typeface="Arial" panose="020B0604020202020204" pitchFamily="34" charset="0"/>
                        </a:rPr>
                        <a:t>in the form of coinsurance </a:t>
                      </a:r>
                      <a:endParaRPr lang="en-US" sz="1900" b="1" dirty="0">
                        <a:latin typeface="Arial" panose="020B0604020202020204" pitchFamily="34" charset="0"/>
                        <a:cs typeface="Arial" panose="020B0604020202020204" pitchFamily="34" charset="0"/>
                      </a:endParaRPr>
                    </a:p>
                  </a:txBody>
                  <a:tcPr marL="30480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462478130"/>
                  </a:ext>
                </a:extLst>
              </a:tr>
              <a:tr h="847665">
                <a:tc>
                  <a:txBody>
                    <a:bodyPr/>
                    <a:lstStyle/>
                    <a:p>
                      <a:pPr marL="0" indent="0" algn="l" defTabSz="914400" rtl="0" eaLnBrk="1" latinLnBrk="0" hangingPunct="1">
                        <a:lnSpc>
                          <a:spcPct val="108000"/>
                        </a:lnSpc>
                        <a:defRPr/>
                      </a:pPr>
                      <a:r>
                        <a:rPr lang="en-US" sz="1900" b="1" kern="1200" dirty="0">
                          <a:solidFill>
                            <a:schemeClr val="tx1"/>
                          </a:solidFill>
                          <a:latin typeface="Arial" panose="020B0604020202020204" pitchFamily="34" charset="0"/>
                          <a:ea typeface="+mn-ea"/>
                          <a:cs typeface="Arial" panose="020B0604020202020204" pitchFamily="34" charset="0"/>
                        </a:rPr>
                        <a:t>Total maximum </a:t>
                      </a:r>
                      <a:br>
                        <a:rPr lang="en-US" sz="1900" b="1" kern="1200" dirty="0">
                          <a:solidFill>
                            <a:schemeClr val="tx1"/>
                          </a:solidFill>
                          <a:latin typeface="Arial" panose="020B0604020202020204" pitchFamily="34" charset="0"/>
                          <a:ea typeface="+mn-ea"/>
                          <a:cs typeface="Arial" panose="020B0604020202020204" pitchFamily="34" charset="0"/>
                        </a:rPr>
                      </a:br>
                      <a:r>
                        <a:rPr lang="en-US" sz="1900" b="1" kern="1200" dirty="0">
                          <a:solidFill>
                            <a:schemeClr val="tx1"/>
                          </a:solidFill>
                          <a:latin typeface="Arial" panose="020B0604020202020204" pitchFamily="34" charset="0"/>
                          <a:ea typeface="+mn-ea"/>
                          <a:cs typeface="Arial" panose="020B0604020202020204" pitchFamily="34" charset="0"/>
                        </a:rPr>
                        <a:t>out-of-pocket</a:t>
                      </a:r>
                    </a:p>
                  </a:txBody>
                  <a:tcPr marL="24384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8000"/>
                        </a:lnSpc>
                        <a:defRPr/>
                      </a:pPr>
                      <a:r>
                        <a:rPr lang="en-US" sz="1900" dirty="0">
                          <a:latin typeface="Arial" panose="020B0604020202020204" pitchFamily="34" charset="0"/>
                          <a:cs typeface="Arial" panose="020B0604020202020204" pitchFamily="34" charset="0"/>
                        </a:rPr>
                        <a:t>Most you pay in a year in the form of network deductibles, </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copays, and coinsurance</a:t>
                      </a:r>
                    </a:p>
                  </a:txBody>
                  <a:tcPr marL="304800" marR="97731" marT="97731" marB="977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2639893026"/>
                  </a:ext>
                </a:extLst>
              </a:tr>
            </a:tbl>
          </a:graphicData>
        </a:graphic>
      </p:graphicFrame>
      <p:sp>
        <p:nvSpPr>
          <p:cNvPr id="8" name="Slide Number Placeholder 6">
            <a:extLst>
              <a:ext uri="{FF2B5EF4-FFF2-40B4-BE49-F238E27FC236}">
                <a16:creationId xmlns:a16="http://schemas.microsoft.com/office/drawing/2014/main" id="{172B8C6C-2177-A80D-1B39-FE5307677022}"/>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6</a:t>
            </a:fld>
            <a:endParaRPr lang="en-US" sz="1400">
              <a:solidFill>
                <a:schemeClr val="bg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latin typeface="Arial" panose="020B0604020202020204" pitchFamily="34" charset="0"/>
            </a:endParaRPr>
          </a:p>
        </p:txBody>
      </p:sp>
      <p:sp>
        <p:nvSpPr>
          <p:cNvPr id="3" name="Freeform 3" descr="A blue screen with a red light  Description automatically generated"/>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sp>
        <p:nvSpPr>
          <p:cNvPr id="4" name="TextBox 4"/>
          <p:cNvSpPr txBox="1"/>
          <p:nvPr/>
        </p:nvSpPr>
        <p:spPr bwMode="white">
          <a:xfrm>
            <a:off x="685800" y="228600"/>
            <a:ext cx="10820400" cy="669029"/>
          </a:xfrm>
          <a:prstGeom prst="rect">
            <a:avLst/>
          </a:prstGeom>
        </p:spPr>
        <p:txBody>
          <a:bodyPr lIns="0" tIns="0" rIns="0" bIns="0" rtlCol="0" anchor="t">
            <a:spAutoFit/>
          </a:bodyPr>
          <a:lstStyle/>
          <a:p>
            <a:pPr>
              <a:lnSpc>
                <a:spcPts val="5880"/>
              </a:lnSpc>
            </a:pPr>
            <a:r>
              <a:rPr lang="en-US" sz="3000" dirty="0">
                <a:solidFill>
                  <a:srgbClr val="FFFFFF"/>
                </a:solidFill>
                <a:latin typeface="Arial" panose="020B0604020202020204" pitchFamily="34" charset="0"/>
                <a:ea typeface="Montserrat"/>
                <a:cs typeface="Arial" panose="020B0604020202020204" pitchFamily="34" charset="0"/>
                <a:sym typeface="Montserrat"/>
              </a:rPr>
              <a:t>Medical Plan – Copays and Deductibles</a:t>
            </a:r>
          </a:p>
        </p:txBody>
      </p:sp>
      <p:sp>
        <p:nvSpPr>
          <p:cNvPr id="6" name="TextBox 6"/>
          <p:cNvSpPr txBox="1"/>
          <p:nvPr/>
        </p:nvSpPr>
        <p:spPr>
          <a:xfrm>
            <a:off x="685800" y="6028880"/>
            <a:ext cx="10505245" cy="179536"/>
          </a:xfrm>
          <a:prstGeom prst="rect">
            <a:avLst/>
          </a:prstGeom>
        </p:spPr>
        <p:txBody>
          <a:bodyPr lIns="0" tIns="0" rIns="0" bIns="0" rtlCol="0" anchor="t">
            <a:spAutoFit/>
          </a:bodyPr>
          <a:lstStyle/>
          <a:p>
            <a:pPr>
              <a:lnSpc>
                <a:spcPts val="1410"/>
              </a:lnSpc>
            </a:pPr>
            <a:r>
              <a:rPr lang="en-US" sz="1175">
                <a:solidFill>
                  <a:srgbClr val="A6A6A6"/>
                </a:solidFill>
                <a:latin typeface="Arial" panose="020B0604020202020204" pitchFamily="34" charset="0"/>
                <a:ea typeface="Montserrat"/>
                <a:cs typeface="Arial" panose="020B0604020202020204" pitchFamily="34" charset="0"/>
                <a:sym typeface="Montserrat"/>
              </a:rPr>
              <a:t>*Members with covered spouses and/or children are responsible for the entire family deductible amount.</a:t>
            </a:r>
          </a:p>
        </p:txBody>
      </p:sp>
      <p:graphicFrame>
        <p:nvGraphicFramePr>
          <p:cNvPr id="7" name="Table 7"/>
          <p:cNvGraphicFramePr>
            <a:graphicFrameLocks noGrp="1"/>
          </p:cNvGraphicFramePr>
          <p:nvPr>
            <p:extLst>
              <p:ext uri="{D42A27DB-BD31-4B8C-83A1-F6EECF244321}">
                <p14:modId xmlns:p14="http://schemas.microsoft.com/office/powerpoint/2010/main" val="2215746271"/>
              </p:ext>
            </p:extLst>
          </p:nvPr>
        </p:nvGraphicFramePr>
        <p:xfrm>
          <a:off x="704851" y="2080596"/>
          <a:ext cx="10782299" cy="3266486"/>
        </p:xfrm>
        <a:graphic>
          <a:graphicData uri="http://schemas.openxmlformats.org/drawingml/2006/table">
            <a:tbl>
              <a:tblPr/>
              <a:tblGrid>
                <a:gridCol w="3378887">
                  <a:extLst>
                    <a:ext uri="{9D8B030D-6E8A-4147-A177-3AD203B41FA5}">
                      <a16:colId xmlns:a16="http://schemas.microsoft.com/office/drawing/2014/main" val="20000"/>
                    </a:ext>
                  </a:extLst>
                </a:gridCol>
                <a:gridCol w="2418602">
                  <a:extLst>
                    <a:ext uri="{9D8B030D-6E8A-4147-A177-3AD203B41FA5}">
                      <a16:colId xmlns:a16="http://schemas.microsoft.com/office/drawing/2014/main" val="20001"/>
                    </a:ext>
                  </a:extLst>
                </a:gridCol>
                <a:gridCol w="2432403">
                  <a:extLst>
                    <a:ext uri="{9D8B030D-6E8A-4147-A177-3AD203B41FA5}">
                      <a16:colId xmlns:a16="http://schemas.microsoft.com/office/drawing/2014/main" val="20002"/>
                    </a:ext>
                  </a:extLst>
                </a:gridCol>
                <a:gridCol w="2552407">
                  <a:extLst>
                    <a:ext uri="{9D8B030D-6E8A-4147-A177-3AD203B41FA5}">
                      <a16:colId xmlns:a16="http://schemas.microsoft.com/office/drawing/2014/main" val="20003"/>
                    </a:ext>
                  </a:extLst>
                </a:gridCol>
              </a:tblGrid>
              <a:tr h="514657">
                <a:tc>
                  <a:txBody>
                    <a:bodyPr/>
                    <a:lstStyle/>
                    <a:p>
                      <a:pPr algn="l">
                        <a:lnSpc>
                          <a:spcPts val="1679"/>
                        </a:lnSpc>
                        <a:defRPr/>
                      </a:pPr>
                      <a:endParaRPr lang="en-US" sz="700">
                        <a:latin typeface="Arial" panose="020B0604020202020204" pitchFamily="34" charset="0"/>
                      </a:endParaRPr>
                    </a:p>
                  </a:txBody>
                  <a:tcPr marL="17337" marR="17337" marT="17337" marB="17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3888"/>
                        </a:lnSpc>
                        <a:defRPr/>
                      </a:pPr>
                      <a:r>
                        <a:rPr lang="en-US" sz="2400" b="1">
                          <a:solidFill>
                            <a:srgbClr val="FFFFFF"/>
                          </a:solidFill>
                          <a:latin typeface="Arial" panose="020B0604020202020204" pitchFamily="34" charset="0"/>
                          <a:ea typeface="Montserrat"/>
                          <a:cs typeface="Arial" panose="020B0604020202020204" pitchFamily="34" charset="0"/>
                          <a:sym typeface="Montserrat"/>
                        </a:rPr>
                        <a:t>PPO</a:t>
                      </a:r>
                      <a:endParaRPr lang="en-US" sz="700" b="1">
                        <a:latin typeface="Arial" panose="020B0604020202020204" pitchFamily="34" charset="0"/>
                      </a:endParaRPr>
                    </a:p>
                  </a:txBody>
                  <a:tcPr marL="17337" marR="17337" marT="17337" marB="17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3888"/>
                        </a:lnSpc>
                        <a:defRPr/>
                      </a:pPr>
                      <a:r>
                        <a:rPr lang="en-US" sz="2400" b="1">
                          <a:solidFill>
                            <a:srgbClr val="FFFFFF"/>
                          </a:solidFill>
                          <a:latin typeface="Arial" panose="020B0604020202020204" pitchFamily="34" charset="0"/>
                          <a:ea typeface="Montserrat"/>
                          <a:cs typeface="Arial" panose="020B0604020202020204" pitchFamily="34" charset="0"/>
                          <a:sym typeface="Montserrat"/>
                        </a:rPr>
                        <a:t>EPO</a:t>
                      </a:r>
                      <a:endParaRPr lang="en-US" sz="700" b="1">
                        <a:latin typeface="Arial" panose="020B0604020202020204" pitchFamily="34" charset="0"/>
                      </a:endParaRPr>
                    </a:p>
                  </a:txBody>
                  <a:tcPr marL="17337" marR="17337" marT="17337" marB="17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3888"/>
                        </a:lnSpc>
                        <a:defRPr/>
                      </a:pPr>
                      <a:r>
                        <a:rPr lang="en-US" sz="2400" b="1">
                          <a:solidFill>
                            <a:srgbClr val="FFFFFF"/>
                          </a:solidFill>
                          <a:latin typeface="Arial" panose="020B0604020202020204" pitchFamily="34" charset="0"/>
                          <a:ea typeface="Montserrat"/>
                          <a:cs typeface="Arial" panose="020B0604020202020204" pitchFamily="34" charset="0"/>
                          <a:sym typeface="Montserrat"/>
                        </a:rPr>
                        <a:t>HDHP</a:t>
                      </a:r>
                      <a:endParaRPr lang="en-US" sz="700" b="1">
                        <a:latin typeface="Arial" panose="020B0604020202020204" pitchFamily="34" charset="0"/>
                      </a:endParaRPr>
                    </a:p>
                  </a:txBody>
                  <a:tcPr marL="17337" marR="17337" marT="17337" marB="173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extLst>
                  <a:ext uri="{0D108BD9-81ED-4DB2-BD59-A6C34878D82A}">
                    <a16:rowId xmlns:a16="http://schemas.microsoft.com/office/drawing/2014/main" val="10000"/>
                  </a:ext>
                </a:extLst>
              </a:tr>
              <a:tr h="845053">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Bold"/>
                        </a:rPr>
                        <a:t>  Copay </a:t>
                      </a:r>
                      <a:r>
                        <a:rPr lang="en-US" sz="1900" b="1" kern="1200">
                          <a:solidFill>
                            <a:schemeClr val="tx1"/>
                          </a:solidFill>
                          <a:latin typeface="Arial" panose="020B0604020202020204" pitchFamily="34" charset="0"/>
                          <a:ea typeface="+mn-ea"/>
                          <a:cs typeface="Arial" panose="020B0604020202020204" pitchFamily="34" charset="0"/>
                          <a:sym typeface="Montserrat"/>
                        </a:rPr>
                        <a:t>(Primary care) </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$25</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$40</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NA</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521010">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a:rPr>
                        <a:t>  (Specialist)</a:t>
                      </a:r>
                      <a:endParaRPr lang="en-US" sz="1900" b="1" kern="1200">
                        <a:solidFill>
                          <a:schemeClr val="tx1"/>
                        </a:solidFill>
                        <a:latin typeface="Arial" panose="020B0604020202020204" pitchFamily="34" charset="0"/>
                        <a:ea typeface="+mn-ea"/>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$45</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$60</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cs typeface="Arial" panose="020B0604020202020204" pitchFamily="34" charset="0"/>
                        </a:rPr>
                        <a:t>NA</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845053">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Bold"/>
                        </a:rPr>
                        <a:t>  Deductible </a:t>
                      </a:r>
                      <a:r>
                        <a:rPr lang="en-US" sz="1900" b="1" kern="1200">
                          <a:solidFill>
                            <a:schemeClr val="tx1"/>
                          </a:solidFill>
                          <a:latin typeface="Arial" panose="020B0604020202020204" pitchFamily="34" charset="0"/>
                          <a:ea typeface="+mn-ea"/>
                          <a:cs typeface="Arial" panose="020B0604020202020204" pitchFamily="34" charset="0"/>
                          <a:sym typeface="Montserrat"/>
                        </a:rPr>
                        <a:t>(Member-only)</a:t>
                      </a: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$660-$1,305</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$2,000</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$3,000</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540713">
                <a:tc>
                  <a:txBody>
                    <a:bodyPr/>
                    <a:lstStyle/>
                    <a:p>
                      <a:pPr marL="0" algn="l" defTabSz="914400" rtl="0" eaLnBrk="1" latinLnBrk="0" hangingPunct="1">
                        <a:lnSpc>
                          <a:spcPct val="108000"/>
                        </a:lnSpc>
                        <a:defRPr/>
                      </a:pPr>
                      <a:r>
                        <a:rPr lang="en-US" sz="1900" b="1" kern="1200">
                          <a:solidFill>
                            <a:schemeClr val="tx1"/>
                          </a:solidFill>
                          <a:latin typeface="Arial" panose="020B0604020202020204" pitchFamily="34" charset="0"/>
                          <a:ea typeface="+mn-ea"/>
                          <a:cs typeface="Arial" panose="020B0604020202020204" pitchFamily="34" charset="0"/>
                          <a:sym typeface="Montserrat"/>
                        </a:rPr>
                        <a:t>  (Member + Family)</a:t>
                      </a:r>
                      <a:endParaRPr lang="en-US" sz="1900" b="1" kern="1200">
                        <a:solidFill>
                          <a:schemeClr val="tx1"/>
                        </a:solidFill>
                        <a:latin typeface="Arial" panose="020B0604020202020204" pitchFamily="34" charset="0"/>
                        <a:ea typeface="+mn-ea"/>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2 deductibles</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2 deductibles</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algn="ctr" defTabSz="914400" rtl="0" eaLnBrk="1" latinLnBrk="0" hangingPunct="1">
                        <a:lnSpc>
                          <a:spcPct val="108000"/>
                        </a:lnSpc>
                        <a:defRPr/>
                      </a:pPr>
                      <a:r>
                        <a:rPr lang="en-US" sz="1900" kern="1200">
                          <a:solidFill>
                            <a:srgbClr val="000000"/>
                          </a:solidFill>
                          <a:latin typeface="Arial" panose="020B0604020202020204" pitchFamily="34" charset="0"/>
                          <a:ea typeface="Montserrat"/>
                          <a:cs typeface="Arial" panose="020B0604020202020204" pitchFamily="34" charset="0"/>
                          <a:sym typeface="Montserrat"/>
                        </a:rPr>
                        <a:t>$6,000*</a:t>
                      </a:r>
                      <a:endParaRPr lang="en-US" sz="1900" kern="1200">
                        <a:solidFill>
                          <a:srgbClr val="000000"/>
                        </a:solidFill>
                        <a:latin typeface="Arial" panose="020B0604020202020204" pitchFamily="34" charset="0"/>
                        <a:cs typeface="Arial" panose="020B0604020202020204" pitchFamily="34" charset="0"/>
                      </a:endParaRPr>
                    </a:p>
                  </a:txBody>
                  <a:tcPr marL="17337" marR="1733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5" name="Slide Number Placeholder 6">
            <a:extLst>
              <a:ext uri="{FF2B5EF4-FFF2-40B4-BE49-F238E27FC236}">
                <a16:creationId xmlns:a16="http://schemas.microsoft.com/office/drawing/2014/main" id="{F90952C6-CA9C-62D7-1AAD-D82D86A2E0C8}"/>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7</a:t>
            </a:fld>
            <a:endParaRPr lang="en-US" sz="1400">
              <a:solidFill>
                <a:schemeClr val="bg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7CFE3-91F7-24DB-1CF2-CD4F04996F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DB1686-F9DD-1330-111E-E5E6AD46BF81}"/>
              </a:ext>
            </a:extLst>
          </p:cNvPr>
          <p:cNvSpPr>
            <a:spLocks noGrp="1" noRot="1" noMove="1" noResize="1" noEditPoints="1" noAdjustHandles="1" noChangeArrowheads="1" noChangeShapeType="1"/>
          </p:cNvSpPr>
          <p:nvPr/>
        </p:nvSpPr>
        <p:spPr>
          <a:xfrm>
            <a:off x="0" y="6429375"/>
            <a:ext cx="12192000" cy="428625"/>
          </a:xfrm>
          <a:custGeom>
            <a:avLst/>
            <a:gdLst/>
            <a:ahLst/>
            <a:cxnLst/>
            <a:rect l="l" t="t" r="r" b="b"/>
            <a:pathLst>
              <a:path w="18288000" h="642938">
                <a:moveTo>
                  <a:pt x="0" y="0"/>
                </a:moveTo>
                <a:lnTo>
                  <a:pt x="18288000" y="0"/>
                </a:lnTo>
                <a:lnTo>
                  <a:pt x="18288000" y="642938"/>
                </a:lnTo>
                <a:lnTo>
                  <a:pt x="0" y="642938"/>
                </a:lnTo>
                <a:lnTo>
                  <a:pt x="0" y="0"/>
                </a:lnTo>
                <a:close/>
              </a:path>
            </a:pathLst>
          </a:custGeom>
          <a:blipFill>
            <a:blip r:embed="rId3"/>
            <a:stretch>
              <a:fillRect/>
            </a:stretch>
          </a:blipFill>
        </p:spPr>
        <p:txBody>
          <a:bodyPr/>
          <a:lstStyle/>
          <a:p>
            <a:endParaRPr lang="en-US" sz="1200">
              <a:latin typeface="Arial" panose="020B0604020202020204" pitchFamily="34" charset="0"/>
            </a:endParaRPr>
          </a:p>
        </p:txBody>
      </p:sp>
      <p:sp>
        <p:nvSpPr>
          <p:cNvPr id="3" name="Freeform 3" descr="A blue screen with a red light  Description automatically generated">
            <a:extLst>
              <a:ext uri="{FF2B5EF4-FFF2-40B4-BE49-F238E27FC236}">
                <a16:creationId xmlns:a16="http://schemas.microsoft.com/office/drawing/2014/main" id="{DE1EE210-B1AB-26D1-10B9-73D4A106FDDF}"/>
              </a:ext>
            </a:extLst>
          </p:cNvPr>
          <p:cNvSpPr>
            <a:spLocks noGrp="1" noRot="1" noMove="1" noResize="1" noEditPoints="1" noAdjustHandles="1" noChangeArrowheads="1" noChangeShapeType="1"/>
          </p:cNvSpPr>
          <p:nvPr/>
        </p:nvSpPr>
        <p:spPr>
          <a:xfrm>
            <a:off x="0" y="0"/>
            <a:ext cx="12192000" cy="1524000"/>
          </a:xfrm>
          <a:custGeom>
            <a:avLst/>
            <a:gdLst/>
            <a:ahLst/>
            <a:cxnLst/>
            <a:rect l="l" t="t" r="r" b="b"/>
            <a:pathLst>
              <a:path w="18288000" h="2286000">
                <a:moveTo>
                  <a:pt x="0" y="0"/>
                </a:moveTo>
                <a:lnTo>
                  <a:pt x="18288000" y="0"/>
                </a:lnTo>
                <a:lnTo>
                  <a:pt x="18288000" y="2286000"/>
                </a:lnTo>
                <a:lnTo>
                  <a:pt x="0" y="2286000"/>
                </a:lnTo>
                <a:lnTo>
                  <a:pt x="0" y="0"/>
                </a:lnTo>
                <a:close/>
              </a:path>
            </a:pathLst>
          </a:custGeom>
          <a:blipFill>
            <a:blip r:embed="rId4"/>
            <a:stretch>
              <a:fillRect/>
            </a:stretch>
          </a:blipFill>
        </p:spPr>
        <p:txBody>
          <a:bodyPr/>
          <a:lstStyle/>
          <a:p>
            <a:endParaRPr lang="en-US" sz="1200">
              <a:latin typeface="Arial" panose="020B0604020202020204" pitchFamily="34" charset="0"/>
            </a:endParaRPr>
          </a:p>
        </p:txBody>
      </p:sp>
      <p:sp>
        <p:nvSpPr>
          <p:cNvPr id="6" name="TextBox 6">
            <a:extLst>
              <a:ext uri="{FF2B5EF4-FFF2-40B4-BE49-F238E27FC236}">
                <a16:creationId xmlns:a16="http://schemas.microsoft.com/office/drawing/2014/main" id="{8F897150-998B-5AC0-D150-963A5AC09B15}"/>
              </a:ext>
            </a:extLst>
          </p:cNvPr>
          <p:cNvSpPr txBox="1"/>
          <p:nvPr/>
        </p:nvSpPr>
        <p:spPr>
          <a:xfrm>
            <a:off x="651396" y="6070302"/>
            <a:ext cx="10726195" cy="359073"/>
          </a:xfrm>
          <a:prstGeom prst="rect">
            <a:avLst/>
          </a:prstGeom>
        </p:spPr>
        <p:txBody>
          <a:bodyPr lIns="0" tIns="0" rIns="0" bIns="0" rtlCol="0" anchor="t">
            <a:spAutoFit/>
          </a:bodyPr>
          <a:lstStyle/>
          <a:p>
            <a:pPr>
              <a:lnSpc>
                <a:spcPts val="1440"/>
              </a:lnSpc>
            </a:pPr>
            <a:r>
              <a:rPr lang="en-US" sz="1200">
                <a:solidFill>
                  <a:srgbClr val="A6A6A6"/>
                </a:solidFill>
                <a:latin typeface="Arial" panose="020B0604020202020204" pitchFamily="34" charset="0"/>
                <a:ea typeface="Montserrat"/>
                <a:cs typeface="Arial" panose="020B0604020202020204" pitchFamily="34" charset="0"/>
                <a:sym typeface="Montserrat"/>
              </a:rPr>
              <a:t>*Member and family combined.</a:t>
            </a:r>
          </a:p>
          <a:p>
            <a:pPr>
              <a:lnSpc>
                <a:spcPts val="1440"/>
              </a:lnSpc>
            </a:pPr>
            <a:r>
              <a:rPr lang="en-US" sz="1200">
                <a:solidFill>
                  <a:srgbClr val="A6A6A6"/>
                </a:solidFill>
                <a:latin typeface="Arial" panose="020B0604020202020204" pitchFamily="34" charset="0"/>
                <a:ea typeface="Montserrat"/>
                <a:cs typeface="Arial" panose="020B0604020202020204" pitchFamily="34" charset="0"/>
                <a:sym typeface="Montserrat"/>
              </a:rPr>
              <a:t>**Excludes non-formulary brand names and certain nonessential specialty pharmacy drugs. </a:t>
            </a:r>
          </a:p>
        </p:txBody>
      </p:sp>
      <p:graphicFrame>
        <p:nvGraphicFramePr>
          <p:cNvPr id="7" name="Table 7">
            <a:extLst>
              <a:ext uri="{FF2B5EF4-FFF2-40B4-BE49-F238E27FC236}">
                <a16:creationId xmlns:a16="http://schemas.microsoft.com/office/drawing/2014/main" id="{02BD24E4-B614-E232-3145-9A2582AFD292}"/>
              </a:ext>
            </a:extLst>
          </p:cNvPr>
          <p:cNvGraphicFramePr>
            <a:graphicFrameLocks noGrp="1"/>
          </p:cNvGraphicFramePr>
          <p:nvPr>
            <p:extLst>
              <p:ext uri="{D42A27DB-BD31-4B8C-83A1-F6EECF244321}">
                <p14:modId xmlns:p14="http://schemas.microsoft.com/office/powerpoint/2010/main" val="3960984029"/>
              </p:ext>
            </p:extLst>
          </p:nvPr>
        </p:nvGraphicFramePr>
        <p:xfrm>
          <a:off x="651396" y="1873318"/>
          <a:ext cx="10795002" cy="3929946"/>
        </p:xfrm>
        <a:graphic>
          <a:graphicData uri="http://schemas.openxmlformats.org/drawingml/2006/table">
            <a:tbl>
              <a:tblPr/>
              <a:tblGrid>
                <a:gridCol w="2674608">
                  <a:extLst>
                    <a:ext uri="{9D8B030D-6E8A-4147-A177-3AD203B41FA5}">
                      <a16:colId xmlns:a16="http://schemas.microsoft.com/office/drawing/2014/main" val="20000"/>
                    </a:ext>
                  </a:extLst>
                </a:gridCol>
                <a:gridCol w="2784724">
                  <a:extLst>
                    <a:ext uri="{9D8B030D-6E8A-4147-A177-3AD203B41FA5}">
                      <a16:colId xmlns:a16="http://schemas.microsoft.com/office/drawing/2014/main" val="20001"/>
                    </a:ext>
                  </a:extLst>
                </a:gridCol>
                <a:gridCol w="2667835">
                  <a:extLst>
                    <a:ext uri="{9D8B030D-6E8A-4147-A177-3AD203B41FA5}">
                      <a16:colId xmlns:a16="http://schemas.microsoft.com/office/drawing/2014/main" val="1245931961"/>
                    </a:ext>
                  </a:extLst>
                </a:gridCol>
                <a:gridCol w="2667835">
                  <a:extLst>
                    <a:ext uri="{9D8B030D-6E8A-4147-A177-3AD203B41FA5}">
                      <a16:colId xmlns:a16="http://schemas.microsoft.com/office/drawing/2014/main" val="20002"/>
                    </a:ext>
                  </a:extLst>
                </a:gridCol>
              </a:tblGrid>
              <a:tr h="527360">
                <a:tc>
                  <a:txBody>
                    <a:bodyPr/>
                    <a:lstStyle/>
                    <a:p>
                      <a:pPr algn="l">
                        <a:lnSpc>
                          <a:spcPts val="1679"/>
                        </a:lnSpc>
                        <a:defRPr/>
                      </a:pPr>
                      <a:endParaRPr lang="en-US" sz="700" b="1">
                        <a:latin typeface="Arial" panose="020B0604020202020204" pitchFamily="34" charset="0"/>
                      </a:endParaRP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3888"/>
                        </a:lnSpc>
                        <a:defRPr/>
                      </a:pPr>
                      <a:r>
                        <a:rPr lang="en-US" sz="2400" b="1">
                          <a:solidFill>
                            <a:srgbClr val="FFFFFF"/>
                          </a:solidFill>
                          <a:latin typeface="Arial" panose="020B0604020202020204" pitchFamily="34" charset="0"/>
                          <a:ea typeface="Montserrat"/>
                          <a:cs typeface="Arial" panose="020B0604020202020204" pitchFamily="34" charset="0"/>
                          <a:sym typeface="Montserrat"/>
                        </a:rPr>
                        <a:t>PPO</a:t>
                      </a:r>
                      <a:endParaRPr lang="en-US" sz="700" b="1">
                        <a:latin typeface="Arial" panose="020B0604020202020204" pitchFamily="34" charset="0"/>
                      </a:endParaRP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marL="0" algn="ctr" defTabSz="914400" rtl="0" eaLnBrk="1" latinLnBrk="0" hangingPunct="1">
                        <a:lnSpc>
                          <a:spcPts val="3888"/>
                        </a:lnSpc>
                        <a:defRPr/>
                      </a:pPr>
                      <a:r>
                        <a:rPr lang="en-US" sz="2400" b="1" kern="1200">
                          <a:solidFill>
                            <a:srgbClr val="FFFFFF"/>
                          </a:solidFill>
                          <a:latin typeface="Arial" panose="020B0604020202020204" pitchFamily="34" charset="0"/>
                          <a:cs typeface="Arial" panose="020B0604020202020204" pitchFamily="34" charset="0"/>
                        </a:rPr>
                        <a:t>EPO</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tc>
                  <a:txBody>
                    <a:bodyPr/>
                    <a:lstStyle/>
                    <a:p>
                      <a:pPr algn="ctr">
                        <a:lnSpc>
                          <a:spcPts val="3888"/>
                        </a:lnSpc>
                        <a:defRPr/>
                      </a:pPr>
                      <a:r>
                        <a:rPr lang="en-US" sz="2400" b="1">
                          <a:solidFill>
                            <a:srgbClr val="FFFFFF"/>
                          </a:solidFill>
                          <a:latin typeface="Arial" panose="020B0604020202020204" pitchFamily="34" charset="0"/>
                          <a:ea typeface="Montserrat"/>
                          <a:cs typeface="Arial" panose="020B0604020202020204" pitchFamily="34" charset="0"/>
                          <a:sym typeface="Montserrat"/>
                        </a:rPr>
                        <a:t>HDHP</a:t>
                      </a:r>
                      <a:endParaRPr lang="en-US" sz="700" b="1">
                        <a:latin typeface="Arial" panose="020B0604020202020204" pitchFamily="34" charset="0"/>
                      </a:endParaRP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3A6E1"/>
                    </a:solidFill>
                  </a:tcPr>
                </a:tc>
                <a:extLst>
                  <a:ext uri="{0D108BD9-81ED-4DB2-BD59-A6C34878D82A}">
                    <a16:rowId xmlns:a16="http://schemas.microsoft.com/office/drawing/2014/main" val="10000"/>
                  </a:ext>
                </a:extLst>
              </a:tr>
              <a:tr h="1367032">
                <a:tc>
                  <a:txBody>
                    <a:bodyPr/>
                    <a:lstStyle/>
                    <a:p>
                      <a:pPr marL="0" indent="0" algn="l">
                        <a:lnSpc>
                          <a:spcPct val="100000"/>
                        </a:lnSpc>
                        <a:defRPr/>
                      </a:pPr>
                      <a:r>
                        <a:rPr lang="en-US" sz="1900" b="1" dirty="0">
                          <a:solidFill>
                            <a:schemeClr val="tx1"/>
                          </a:solidFill>
                          <a:latin typeface="Arial" panose="020B0604020202020204" pitchFamily="34" charset="0"/>
                          <a:ea typeface="Montserrat Bold"/>
                          <a:cs typeface="Arial" panose="020B0604020202020204" pitchFamily="34" charset="0"/>
                          <a:sym typeface="Montserrat Bold"/>
                        </a:rPr>
                        <a:t>Medical </a:t>
                      </a:r>
                      <a:br>
                        <a:rPr lang="en-US" sz="1900" b="1" dirty="0">
                          <a:solidFill>
                            <a:schemeClr val="tx1"/>
                          </a:solidFill>
                          <a:latin typeface="Arial" panose="020B0604020202020204" pitchFamily="34" charset="0"/>
                          <a:ea typeface="Montserrat Bold"/>
                          <a:cs typeface="Arial" panose="020B0604020202020204" pitchFamily="34" charset="0"/>
                          <a:sym typeface="Montserrat Bold"/>
                        </a:rPr>
                      </a:br>
                      <a:r>
                        <a:rPr lang="en-US" sz="1900" b="1" dirty="0">
                          <a:solidFill>
                            <a:schemeClr val="tx1"/>
                          </a:solidFill>
                          <a:latin typeface="Arial" panose="020B0604020202020204" pitchFamily="34" charset="0"/>
                          <a:ea typeface="Montserrat Bold"/>
                          <a:cs typeface="Arial" panose="020B0604020202020204" pitchFamily="34" charset="0"/>
                          <a:sym typeface="Montserrat Bold"/>
                        </a:rPr>
                        <a:t>coinsurance </a:t>
                      </a:r>
                      <a:br>
                        <a:rPr lang="en-US" sz="1900" b="1" dirty="0">
                          <a:solidFill>
                            <a:schemeClr val="tx1"/>
                          </a:solidFill>
                          <a:latin typeface="Arial" panose="020B0604020202020204" pitchFamily="34" charset="0"/>
                          <a:ea typeface="Montserrat Bold"/>
                          <a:cs typeface="Arial" panose="020B0604020202020204" pitchFamily="34" charset="0"/>
                          <a:sym typeface="Montserrat Bold"/>
                        </a:rPr>
                      </a:br>
                      <a:r>
                        <a:rPr lang="en-US" sz="1900" b="1" dirty="0">
                          <a:solidFill>
                            <a:schemeClr val="tx1"/>
                          </a:solidFill>
                          <a:latin typeface="Arial" panose="020B0604020202020204" pitchFamily="34" charset="0"/>
                          <a:ea typeface="Montserrat Bold"/>
                          <a:cs typeface="Arial" panose="020B0604020202020204" pitchFamily="34" charset="0"/>
                          <a:sym typeface="Montserrat Bold"/>
                        </a:rPr>
                        <a:t>out-of-pocket maximum*</a:t>
                      </a:r>
                    </a:p>
                  </a:txBody>
                  <a:tcPr marL="182880"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sym typeface="Montserrat"/>
                        </a:rPr>
                        <a:t>$2,200-$4,340</a:t>
                      </a:r>
                      <a:endParaRPr lang="en-US" sz="1900" kern="1200">
                        <a:solidFill>
                          <a:srgbClr val="000000"/>
                        </a:solidFill>
                        <a:latin typeface="Arial" panose="020B0604020202020204" pitchFamily="34" charset="0"/>
                        <a:ea typeface="+mn-ea"/>
                        <a:cs typeface="Arial" panose="020B0604020202020204" pitchFamily="34" charset="0"/>
                      </a:endParaRP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dirty="0">
                          <a:solidFill>
                            <a:srgbClr val="000000"/>
                          </a:solidFill>
                          <a:latin typeface="Arial" panose="020B0604020202020204" pitchFamily="34" charset="0"/>
                          <a:ea typeface="+mn-ea"/>
                          <a:cs typeface="Arial" panose="020B0604020202020204" pitchFamily="34" charset="0"/>
                        </a:rPr>
                        <a:t>NA</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rPr>
                        <a:t>NA</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1175441">
                <a:tc>
                  <a:txBody>
                    <a:bodyPr/>
                    <a:lstStyle/>
                    <a:p>
                      <a:pPr algn="l">
                        <a:lnSpc>
                          <a:spcPct val="100000"/>
                        </a:lnSpc>
                        <a:defRPr/>
                      </a:pPr>
                      <a:r>
                        <a:rPr lang="en-US" sz="1900" b="1" dirty="0">
                          <a:solidFill>
                            <a:schemeClr val="tx1"/>
                          </a:solidFill>
                          <a:latin typeface="Arial" panose="020B0604020202020204" pitchFamily="34" charset="0"/>
                          <a:ea typeface="Montserrat Bold"/>
                          <a:cs typeface="Arial" panose="020B0604020202020204" pitchFamily="34" charset="0"/>
                          <a:sym typeface="Montserrat Bold"/>
                        </a:rPr>
                        <a:t>  Prescription </a:t>
                      </a:r>
                      <a:endParaRPr lang="en-US" sz="1900" b="1" dirty="0">
                        <a:solidFill>
                          <a:schemeClr val="tx1"/>
                        </a:solidFill>
                        <a:latin typeface="Arial" panose="020B0604020202020204" pitchFamily="34" charset="0"/>
                      </a:endParaRPr>
                    </a:p>
                    <a:p>
                      <a:pPr algn="l">
                        <a:lnSpc>
                          <a:spcPct val="100000"/>
                        </a:lnSpc>
                      </a:pPr>
                      <a:r>
                        <a:rPr lang="en-US" sz="1900" b="1" dirty="0">
                          <a:solidFill>
                            <a:schemeClr val="tx1"/>
                          </a:solidFill>
                          <a:latin typeface="Arial" panose="020B0604020202020204" pitchFamily="34" charset="0"/>
                          <a:ea typeface="Montserrat Bold"/>
                          <a:cs typeface="Arial" panose="020B0604020202020204" pitchFamily="34" charset="0"/>
                          <a:sym typeface="Montserrat Bold"/>
                        </a:rPr>
                        <a:t>  out-of-pocket </a:t>
                      </a:r>
                    </a:p>
                    <a:p>
                      <a:pPr algn="l">
                        <a:lnSpc>
                          <a:spcPct val="100000"/>
                        </a:lnSpc>
                      </a:pPr>
                      <a:r>
                        <a:rPr lang="en-US" sz="1900" b="1" dirty="0">
                          <a:solidFill>
                            <a:schemeClr val="tx1"/>
                          </a:solidFill>
                          <a:latin typeface="Arial" panose="020B0604020202020204" pitchFamily="34" charset="0"/>
                          <a:ea typeface="Montserrat Bold"/>
                          <a:cs typeface="Arial" panose="020B0604020202020204" pitchFamily="34" charset="0"/>
                          <a:sym typeface="Montserrat Bold"/>
                        </a:rPr>
                        <a:t>  maximum*</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sym typeface="Montserrat"/>
                        </a:rPr>
                        <a:t>$3,000**</a:t>
                      </a:r>
                      <a:endParaRPr lang="en-US" sz="1900" kern="1200">
                        <a:solidFill>
                          <a:srgbClr val="000000"/>
                        </a:solidFill>
                        <a:latin typeface="Arial" panose="020B0604020202020204" pitchFamily="34" charset="0"/>
                        <a:ea typeface="+mn-ea"/>
                        <a:cs typeface="Arial" panose="020B0604020202020204" pitchFamily="34" charset="0"/>
                      </a:endParaRP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rPr>
                        <a:t>NA</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rPr>
                        <a:t>NA</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860113">
                <a:tc>
                  <a:txBody>
                    <a:bodyPr/>
                    <a:lstStyle/>
                    <a:p>
                      <a:pPr algn="l">
                        <a:lnSpc>
                          <a:spcPct val="100000"/>
                        </a:lnSpc>
                        <a:defRPr/>
                      </a:pPr>
                      <a:r>
                        <a:rPr lang="en-US" sz="1900" b="1">
                          <a:solidFill>
                            <a:schemeClr val="tx1"/>
                          </a:solidFill>
                          <a:latin typeface="Arial" panose="020B0604020202020204" pitchFamily="34" charset="0"/>
                          <a:ea typeface="Montserrat Bold"/>
                          <a:cs typeface="Arial" panose="020B0604020202020204" pitchFamily="34" charset="0"/>
                          <a:sym typeface="Montserrat Bold"/>
                        </a:rPr>
                        <a:t>  Total maximum </a:t>
                      </a:r>
                      <a:endParaRPr lang="en-US" sz="1900" b="1">
                        <a:solidFill>
                          <a:schemeClr val="tx1"/>
                        </a:solidFill>
                        <a:latin typeface="Arial" panose="020B0604020202020204" pitchFamily="34" charset="0"/>
                      </a:endParaRPr>
                    </a:p>
                    <a:p>
                      <a:pPr algn="l">
                        <a:lnSpc>
                          <a:spcPct val="100000"/>
                        </a:lnSpc>
                      </a:pPr>
                      <a:r>
                        <a:rPr lang="en-US" sz="1900" b="1">
                          <a:solidFill>
                            <a:schemeClr val="tx1"/>
                          </a:solidFill>
                          <a:latin typeface="Arial" panose="020B0604020202020204" pitchFamily="34" charset="0"/>
                          <a:ea typeface="Montserrat Bold"/>
                          <a:cs typeface="Arial" panose="020B0604020202020204" pitchFamily="34" charset="0"/>
                          <a:sym typeface="Montserrat Bold"/>
                        </a:rPr>
                        <a:t>  out-of-pocket</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dirty="0">
                          <a:solidFill>
                            <a:srgbClr val="000000"/>
                          </a:solidFill>
                          <a:latin typeface="Arial" panose="020B0604020202020204" pitchFamily="34" charset="0"/>
                          <a:ea typeface="+mn-ea"/>
                          <a:cs typeface="Arial" panose="020B0604020202020204" pitchFamily="34" charset="0"/>
                          <a:sym typeface="Montserrat"/>
                        </a:rPr>
                        <a:t>$5,000/member</a:t>
                      </a:r>
                      <a:endParaRPr lang="en-US" sz="1900" kern="1200" dirty="0">
                        <a:solidFill>
                          <a:srgbClr val="000000"/>
                        </a:solidFill>
                        <a:latin typeface="Arial" panose="020B0604020202020204" pitchFamily="34" charset="0"/>
                        <a:ea typeface="+mn-ea"/>
                        <a:cs typeface="Arial" panose="020B0604020202020204" pitchFamily="34" charset="0"/>
                      </a:endParaRPr>
                    </a:p>
                    <a:p>
                      <a:pPr marL="0" marR="0" algn="ctr" defTabSz="914400" rtl="0" eaLnBrk="1" latinLnBrk="0" hangingPunct="1">
                        <a:lnSpc>
                          <a:spcPct val="108000"/>
                        </a:lnSpc>
                        <a:spcAft>
                          <a:spcPts val="800"/>
                        </a:spcAft>
                        <a:buNone/>
                        <a:defRPr/>
                      </a:pPr>
                      <a:r>
                        <a:rPr lang="en-US" sz="1900" kern="1200" dirty="0">
                          <a:solidFill>
                            <a:srgbClr val="000000"/>
                          </a:solidFill>
                          <a:latin typeface="Arial" panose="020B0604020202020204" pitchFamily="34" charset="0"/>
                          <a:ea typeface="+mn-ea"/>
                          <a:cs typeface="Arial" panose="020B0604020202020204" pitchFamily="34" charset="0"/>
                          <a:sym typeface="Montserrat"/>
                        </a:rPr>
                        <a:t>$10,000/family</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sym typeface="Montserrat"/>
                        </a:rPr>
                        <a:t>$5,000/member</a:t>
                      </a:r>
                      <a:endParaRPr lang="en-US" sz="1900" kern="1200">
                        <a:solidFill>
                          <a:srgbClr val="000000"/>
                        </a:solidFill>
                        <a:latin typeface="Arial" panose="020B0604020202020204" pitchFamily="34" charset="0"/>
                        <a:ea typeface="+mn-ea"/>
                        <a:cs typeface="Arial" panose="020B0604020202020204" pitchFamily="34" charset="0"/>
                      </a:endParaRPr>
                    </a:p>
                    <a:p>
                      <a:pPr marL="0" marR="0" algn="ctr" defTabSz="914400" rtl="0" eaLnBrk="1" latinLnBrk="0" hangingPunct="1">
                        <a:lnSpc>
                          <a:spcPct val="108000"/>
                        </a:lnSpc>
                        <a:spcAft>
                          <a:spcPts val="800"/>
                        </a:spcAft>
                        <a:buNone/>
                        <a:defRPr/>
                      </a:pPr>
                      <a:r>
                        <a:rPr lang="en-US" sz="1900" kern="1200">
                          <a:solidFill>
                            <a:srgbClr val="000000"/>
                          </a:solidFill>
                          <a:latin typeface="Arial" panose="020B0604020202020204" pitchFamily="34" charset="0"/>
                          <a:ea typeface="+mn-ea"/>
                          <a:cs typeface="Arial" panose="020B0604020202020204" pitchFamily="34" charset="0"/>
                          <a:sym typeface="Montserrat"/>
                        </a:rPr>
                        <a:t>$10,000/family</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algn="ctr" defTabSz="914400" rtl="0" eaLnBrk="1" latinLnBrk="0" hangingPunct="1">
                        <a:lnSpc>
                          <a:spcPct val="108000"/>
                        </a:lnSpc>
                        <a:spcAft>
                          <a:spcPts val="800"/>
                        </a:spcAft>
                        <a:buNone/>
                        <a:defRPr/>
                      </a:pPr>
                      <a:r>
                        <a:rPr lang="en-US" sz="1900" kern="1200" dirty="0">
                          <a:solidFill>
                            <a:srgbClr val="000000"/>
                          </a:solidFill>
                          <a:latin typeface="Arial" panose="020B0604020202020204" pitchFamily="34" charset="0"/>
                          <a:ea typeface="+mn-ea"/>
                          <a:cs typeface="Arial" panose="020B0604020202020204" pitchFamily="34" charset="0"/>
                          <a:sym typeface="Montserrat"/>
                        </a:rPr>
                        <a:t>$5,000/member</a:t>
                      </a:r>
                      <a:endParaRPr lang="en-US" sz="1900" kern="1200" dirty="0">
                        <a:solidFill>
                          <a:srgbClr val="000000"/>
                        </a:solidFill>
                        <a:latin typeface="Arial" panose="020B0604020202020204" pitchFamily="34" charset="0"/>
                        <a:ea typeface="+mn-ea"/>
                        <a:cs typeface="Arial" panose="020B0604020202020204" pitchFamily="34" charset="0"/>
                      </a:endParaRPr>
                    </a:p>
                    <a:p>
                      <a:pPr marL="0" marR="0" algn="ctr" defTabSz="914400" rtl="0" eaLnBrk="1" latinLnBrk="0" hangingPunct="1">
                        <a:lnSpc>
                          <a:spcPct val="108000"/>
                        </a:lnSpc>
                        <a:spcAft>
                          <a:spcPts val="800"/>
                        </a:spcAft>
                        <a:buNone/>
                        <a:defRPr/>
                      </a:pPr>
                      <a:r>
                        <a:rPr lang="en-US" sz="1900" kern="1200" dirty="0">
                          <a:solidFill>
                            <a:srgbClr val="000000"/>
                          </a:solidFill>
                          <a:latin typeface="Arial" panose="020B0604020202020204" pitchFamily="34" charset="0"/>
                          <a:ea typeface="+mn-ea"/>
                          <a:cs typeface="Arial" panose="020B0604020202020204" pitchFamily="34" charset="0"/>
                          <a:sym typeface="Montserrat"/>
                        </a:rPr>
                        <a:t>$10,000/family</a:t>
                      </a:r>
                    </a:p>
                  </a:txBody>
                  <a:tcPr marL="23116" marR="23116" marT="23116" marB="231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bl>
          </a:graphicData>
        </a:graphic>
      </p:graphicFrame>
      <p:sp>
        <p:nvSpPr>
          <p:cNvPr id="8" name="TextBox 4">
            <a:extLst>
              <a:ext uri="{FF2B5EF4-FFF2-40B4-BE49-F238E27FC236}">
                <a16:creationId xmlns:a16="http://schemas.microsoft.com/office/drawing/2014/main" id="{F55A55CB-7F53-B6F2-0F1F-597C12FDDB93}"/>
              </a:ext>
            </a:extLst>
          </p:cNvPr>
          <p:cNvSpPr txBox="1"/>
          <p:nvPr/>
        </p:nvSpPr>
        <p:spPr bwMode="white">
          <a:xfrm>
            <a:off x="685800" y="228600"/>
            <a:ext cx="10820400" cy="669029"/>
          </a:xfrm>
          <a:prstGeom prst="rect">
            <a:avLst/>
          </a:prstGeom>
        </p:spPr>
        <p:txBody>
          <a:bodyPr lIns="0" tIns="0" rIns="0" bIns="0" rtlCol="0" anchor="t">
            <a:spAutoFit/>
          </a:bodyPr>
          <a:lstStyle/>
          <a:p>
            <a:pPr>
              <a:lnSpc>
                <a:spcPts val="5880"/>
              </a:lnSpc>
            </a:pPr>
            <a:r>
              <a:rPr lang="en-US" sz="3000">
                <a:solidFill>
                  <a:srgbClr val="FFFFFF"/>
                </a:solidFill>
                <a:latin typeface="Arial" panose="020B0604020202020204" pitchFamily="34" charset="0"/>
                <a:ea typeface="Montserrat"/>
                <a:cs typeface="Arial" panose="020B0604020202020204" pitchFamily="34" charset="0"/>
                <a:sym typeface="Montserrat"/>
              </a:rPr>
              <a:t>Medical Plan – Out-of-Pocket Maximums</a:t>
            </a:r>
          </a:p>
        </p:txBody>
      </p:sp>
      <p:sp>
        <p:nvSpPr>
          <p:cNvPr id="9" name="Slide Number Placeholder 6">
            <a:extLst>
              <a:ext uri="{FF2B5EF4-FFF2-40B4-BE49-F238E27FC236}">
                <a16:creationId xmlns:a16="http://schemas.microsoft.com/office/drawing/2014/main" id="{1D72637B-214B-332D-1E07-5873C0BE7226}"/>
              </a:ext>
            </a:extLst>
          </p:cNvPr>
          <p:cNvSpPr txBox="1">
            <a:spLocks/>
          </p:cNvSpPr>
          <p:nvPr/>
        </p:nvSpPr>
        <p:spPr bwMode="white">
          <a:xfrm>
            <a:off x="10922000" y="6512219"/>
            <a:ext cx="1270001" cy="3457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a:solidFill>
                  <a:schemeClr val="bg1"/>
                </a:solidFill>
                <a:latin typeface="Arial" panose="020B0604020202020204" pitchFamily="34" charset="0"/>
              </a:rPr>
              <a:pPr algn="r"/>
              <a:t>8</a:t>
            </a:fld>
            <a:endParaRPr lang="en-US" sz="1400">
              <a:solidFill>
                <a:schemeClr val="bg1"/>
              </a:solidFill>
              <a:latin typeface="Arial" panose="020B0604020202020204" pitchFamily="34" charset="0"/>
            </a:endParaRPr>
          </a:p>
        </p:txBody>
      </p:sp>
    </p:spTree>
    <p:extLst>
      <p:ext uri="{BB962C8B-B14F-4D97-AF65-F5344CB8AC3E}">
        <p14:creationId xmlns:p14="http://schemas.microsoft.com/office/powerpoint/2010/main" val="115342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EEF5516D-0C67-C071-D9DD-28AC04CA82B2}"/>
              </a:ext>
            </a:extLst>
          </p:cNvPr>
          <p:cNvSpPr txBox="1">
            <a:spLocks/>
          </p:cNvSpPr>
          <p:nvPr/>
        </p:nvSpPr>
        <p:spPr>
          <a:xfrm>
            <a:off x="6375363" y="1831730"/>
            <a:ext cx="5454637" cy="4696670"/>
          </a:xfrm>
          <a:prstGeom prst="rect">
            <a:avLst/>
          </a:prstGeom>
        </p:spPr>
        <p:txBody>
          <a:bodyPr wrap="square" l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DD1A24"/>
              </a:buClr>
              <a:buNone/>
            </a:pPr>
            <a:r>
              <a:rPr lang="en-US" sz="2400" b="1" spc="-50">
                <a:solidFill>
                  <a:srgbClr val="003276"/>
                </a:solidFill>
                <a:latin typeface="Arial" panose="020B0604020202020204" pitchFamily="34" charset="0"/>
              </a:rPr>
              <a:t>Contribute up to annual IRS limit in pretax dollars, no rollover limit</a:t>
            </a:r>
          </a:p>
          <a:p>
            <a:pPr marL="0" indent="0">
              <a:buClr>
                <a:srgbClr val="DD1A24"/>
              </a:buClr>
              <a:buNone/>
            </a:pPr>
            <a:endParaRPr lang="en-US" sz="2400" b="1" spc="-50">
              <a:solidFill>
                <a:srgbClr val="003276"/>
              </a:solidFill>
              <a:latin typeface="Arial" panose="020B0604020202020204" pitchFamily="34" charset="0"/>
            </a:endParaRPr>
          </a:p>
          <a:p>
            <a:pPr marL="0" indent="0">
              <a:spcBef>
                <a:spcPts val="0"/>
              </a:spcBef>
              <a:buClr>
                <a:srgbClr val="DD1A24"/>
              </a:buClr>
              <a:buNone/>
            </a:pPr>
            <a:r>
              <a:rPr lang="en-US" sz="2400" b="1" spc="-50">
                <a:solidFill>
                  <a:srgbClr val="003276"/>
                </a:solidFill>
                <a:latin typeface="Arial" panose="020B0604020202020204" pitchFamily="34" charset="0"/>
              </a:rPr>
              <a:t>Eligible expenses</a:t>
            </a:r>
          </a:p>
          <a:p>
            <a:pPr>
              <a:buClr>
                <a:srgbClr val="DD1A24"/>
              </a:buClr>
            </a:pPr>
            <a:r>
              <a:rPr lang="en-US" sz="2000" spc="-50">
                <a:latin typeface="Arial" panose="020B0604020202020204" pitchFamily="34" charset="0"/>
              </a:rPr>
              <a:t>Deductible, copays, coinsurance</a:t>
            </a:r>
          </a:p>
          <a:p>
            <a:pPr marL="342900" lvl="1" indent="-342900">
              <a:buClr>
                <a:srgbClr val="DD1A24"/>
              </a:buClr>
              <a:buFont typeface="Arial" pitchFamily="34" charset="0"/>
              <a:buChar char="•"/>
            </a:pPr>
            <a:r>
              <a:rPr lang="en-US" sz="2000" spc="-50">
                <a:latin typeface="Arial" panose="020B0604020202020204" pitchFamily="34" charset="0"/>
              </a:rPr>
              <a:t>Prescription drugs, dental, and vision</a:t>
            </a:r>
          </a:p>
          <a:p>
            <a:pPr marL="342900" lvl="1" indent="-342900">
              <a:spcAft>
                <a:spcPts val="2400"/>
              </a:spcAft>
              <a:buClr>
                <a:srgbClr val="DD1A24"/>
              </a:buClr>
              <a:buFont typeface="Arial" pitchFamily="34" charset="0"/>
              <a:buChar char="•"/>
            </a:pPr>
            <a:r>
              <a:rPr lang="en-US" sz="2000" spc="-50">
                <a:latin typeface="Arial" panose="020B0604020202020204" pitchFamily="34" charset="0"/>
              </a:rPr>
              <a:t>And more ...</a:t>
            </a:r>
          </a:p>
          <a:p>
            <a:pPr marL="0" indent="0">
              <a:spcAft>
                <a:spcPts val="2400"/>
              </a:spcAft>
              <a:buClr>
                <a:srgbClr val="DD1A24"/>
              </a:buClr>
              <a:buNone/>
            </a:pPr>
            <a:r>
              <a:rPr lang="en-US" sz="2400" b="1" spc="-50">
                <a:solidFill>
                  <a:srgbClr val="003276"/>
                </a:solidFill>
                <a:latin typeface="Arial" panose="020B0604020202020204" pitchFamily="34" charset="0"/>
              </a:rPr>
              <a:t>Funds are invested and earnings grow tax-free</a:t>
            </a:r>
          </a:p>
          <a:p>
            <a:pPr marL="0" indent="0">
              <a:spcAft>
                <a:spcPts val="2400"/>
              </a:spcAft>
              <a:buClr>
                <a:srgbClr val="DD1A24"/>
              </a:buClr>
              <a:buNone/>
            </a:pPr>
            <a:r>
              <a:rPr lang="en-US" sz="2400" b="1" spc="-50">
                <a:solidFill>
                  <a:srgbClr val="003276"/>
                </a:solidFill>
                <a:latin typeface="Arial" panose="020B0604020202020204" pitchFamily="34" charset="0"/>
              </a:rPr>
              <a:t>You own it — it goes with you</a:t>
            </a:r>
          </a:p>
        </p:txBody>
      </p:sp>
      <p:grpSp>
        <p:nvGrpSpPr>
          <p:cNvPr id="18" name="Group 17">
            <a:extLst>
              <a:ext uri="{FF2B5EF4-FFF2-40B4-BE49-F238E27FC236}">
                <a16:creationId xmlns:a16="http://schemas.microsoft.com/office/drawing/2014/main" id="{8FDCDF4E-846A-29B7-58F9-87EA8DFDAB6C}"/>
              </a:ext>
            </a:extLst>
          </p:cNvPr>
          <p:cNvGrpSpPr/>
          <p:nvPr/>
        </p:nvGrpSpPr>
        <p:grpSpPr>
          <a:xfrm>
            <a:off x="6333623" y="2875875"/>
            <a:ext cx="5241510" cy="2943304"/>
            <a:chOff x="5750393" y="1724140"/>
            <a:chExt cx="5875550" cy="2943304"/>
          </a:xfrm>
        </p:grpSpPr>
        <p:sp>
          <p:nvSpPr>
            <p:cNvPr id="8" name="AutoShape 14">
              <a:extLst>
                <a:ext uri="{FF2B5EF4-FFF2-40B4-BE49-F238E27FC236}">
                  <a16:creationId xmlns:a16="http://schemas.microsoft.com/office/drawing/2014/main" id="{066E09E4-ABFC-6326-0E00-F3EFBAA8808C}"/>
                </a:ext>
              </a:extLst>
            </p:cNvPr>
            <p:cNvSpPr/>
            <p:nvPr/>
          </p:nvSpPr>
          <p:spPr>
            <a:xfrm>
              <a:off x="5750393" y="4667444"/>
              <a:ext cx="5875550" cy="0"/>
            </a:xfrm>
            <a:prstGeom prst="line">
              <a:avLst/>
            </a:prstGeom>
            <a:ln w="9525" cap="rnd">
              <a:solidFill>
                <a:srgbClr val="A6A6A6"/>
              </a:solidFill>
              <a:prstDash val="solid"/>
              <a:headEnd type="none" w="sm" len="sm"/>
              <a:tailEnd type="none" w="sm" len="sm"/>
            </a:ln>
          </p:spPr>
          <p:txBody>
            <a:bodyPr/>
            <a:lstStyle/>
            <a:p>
              <a:endParaRPr lang="en-US" sz="1200">
                <a:latin typeface="Arial" panose="020B0604020202020204" pitchFamily="34" charset="0"/>
              </a:endParaRPr>
            </a:p>
          </p:txBody>
        </p:sp>
        <p:sp>
          <p:nvSpPr>
            <p:cNvPr id="9" name="AutoShape 14">
              <a:extLst>
                <a:ext uri="{FF2B5EF4-FFF2-40B4-BE49-F238E27FC236}">
                  <a16:creationId xmlns:a16="http://schemas.microsoft.com/office/drawing/2014/main" id="{DEF9A4C1-F750-D4FF-F15C-DF41A9DBD25C}"/>
                </a:ext>
              </a:extLst>
            </p:cNvPr>
            <p:cNvSpPr/>
            <p:nvPr/>
          </p:nvSpPr>
          <p:spPr>
            <a:xfrm>
              <a:off x="5750393" y="3561647"/>
              <a:ext cx="5875550" cy="0"/>
            </a:xfrm>
            <a:prstGeom prst="line">
              <a:avLst/>
            </a:prstGeom>
            <a:ln w="9525" cap="rnd">
              <a:solidFill>
                <a:srgbClr val="A6A6A6"/>
              </a:solidFill>
              <a:prstDash val="solid"/>
              <a:headEnd type="none" w="sm" len="sm"/>
              <a:tailEnd type="none" w="sm" len="sm"/>
            </a:ln>
          </p:spPr>
          <p:txBody>
            <a:bodyPr/>
            <a:lstStyle/>
            <a:p>
              <a:endParaRPr lang="en-US" sz="1200">
                <a:latin typeface="Arial" panose="020B0604020202020204" pitchFamily="34" charset="0"/>
              </a:endParaRPr>
            </a:p>
          </p:txBody>
        </p:sp>
        <p:sp>
          <p:nvSpPr>
            <p:cNvPr id="35" name="AutoShape 14">
              <a:extLst>
                <a:ext uri="{FF2B5EF4-FFF2-40B4-BE49-F238E27FC236}">
                  <a16:creationId xmlns:a16="http://schemas.microsoft.com/office/drawing/2014/main" id="{315989D9-63E1-B5FF-270A-D6A2835CB477}"/>
                </a:ext>
              </a:extLst>
            </p:cNvPr>
            <p:cNvSpPr/>
            <p:nvPr/>
          </p:nvSpPr>
          <p:spPr>
            <a:xfrm>
              <a:off x="5750393" y="1724140"/>
              <a:ext cx="5875550" cy="0"/>
            </a:xfrm>
            <a:prstGeom prst="line">
              <a:avLst/>
            </a:prstGeom>
            <a:ln w="9525" cap="rnd">
              <a:solidFill>
                <a:srgbClr val="A6A6A6"/>
              </a:solidFill>
              <a:prstDash val="solid"/>
              <a:headEnd type="none" w="sm" len="sm"/>
              <a:tailEnd type="none" w="sm" len="sm"/>
            </a:ln>
          </p:spPr>
          <p:txBody>
            <a:bodyPr/>
            <a:lstStyle/>
            <a:p>
              <a:endParaRPr lang="en-US" sz="1200">
                <a:latin typeface="Arial" panose="020B0604020202020204" pitchFamily="34" charset="0"/>
              </a:endParaRPr>
            </a:p>
          </p:txBody>
        </p:sp>
      </p:grpSp>
      <p:sp>
        <p:nvSpPr>
          <p:cNvPr id="5" name="Freeform 5">
            <a:extLst>
              <a:ext uri="{FF2B5EF4-FFF2-40B4-BE49-F238E27FC236}">
                <a16:creationId xmlns:a16="http://schemas.microsoft.com/office/drawing/2014/main" id="{D321920C-7436-8E21-9869-E563B08AE1FB}"/>
              </a:ext>
            </a:extLst>
          </p:cNvPr>
          <p:cNvSpPr/>
          <p:nvPr/>
        </p:nvSpPr>
        <p:spPr>
          <a:xfrm>
            <a:off x="3731" y="1332691"/>
            <a:ext cx="4480719" cy="5684853"/>
          </a:xfrm>
          <a:prstGeom prst="rect">
            <a:avLst/>
          </a:prstGeom>
          <a:blipFill>
            <a:blip r:embed="rId3"/>
            <a:stretch>
              <a:fillRect l="-38709" t="356" r="-17729" b="-356"/>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blue screen with a red light&#10;&#10;Description automatically generated">
            <a:extLst>
              <a:ext uri="{FF2B5EF4-FFF2-40B4-BE49-F238E27FC236}">
                <a16:creationId xmlns:a16="http://schemas.microsoft.com/office/drawing/2014/main" id="{AACE1ACC-A394-4DC7-ECAF-1737E3FD4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1" name="Title 2">
            <a:extLst>
              <a:ext uri="{FF2B5EF4-FFF2-40B4-BE49-F238E27FC236}">
                <a16:creationId xmlns:a16="http://schemas.microsoft.com/office/drawing/2014/main" id="{EDD03203-8F4E-8C9E-5C46-D1274C97E842}"/>
              </a:ext>
            </a:extLst>
          </p:cNvPr>
          <p:cNvSpPr>
            <a:spLocks noGrp="1"/>
          </p:cNvSpPr>
          <p:nvPr>
            <p:ph type="title"/>
          </p:nvPr>
        </p:nvSpPr>
        <p:spPr/>
        <p:txBody>
          <a:bodyPr lIns="0"/>
          <a:lstStyle/>
          <a:p>
            <a:r>
              <a:rPr lang="en-US"/>
              <a:t>Health Savings Account (HSA)</a:t>
            </a:r>
          </a:p>
        </p:txBody>
      </p:sp>
      <p:grpSp>
        <p:nvGrpSpPr>
          <p:cNvPr id="29" name="Group 28">
            <a:extLst>
              <a:ext uri="{FF2B5EF4-FFF2-40B4-BE49-F238E27FC236}">
                <a16:creationId xmlns:a16="http://schemas.microsoft.com/office/drawing/2014/main" id="{465C0727-9375-118F-02BD-95FC7E11F0E6}"/>
              </a:ext>
            </a:extLst>
          </p:cNvPr>
          <p:cNvGrpSpPr>
            <a:grpSpLocks noChangeAspect="1"/>
          </p:cNvGrpSpPr>
          <p:nvPr/>
        </p:nvGrpSpPr>
        <p:grpSpPr>
          <a:xfrm>
            <a:off x="5075293" y="1831730"/>
            <a:ext cx="852800" cy="852800"/>
            <a:chOff x="0" y="0"/>
            <a:chExt cx="1700784" cy="1700784"/>
          </a:xfrm>
        </p:grpSpPr>
        <p:sp>
          <p:nvSpPr>
            <p:cNvPr id="32" name="Freeform 18">
              <a:extLst>
                <a:ext uri="{FF2B5EF4-FFF2-40B4-BE49-F238E27FC236}">
                  <a16:creationId xmlns:a16="http://schemas.microsoft.com/office/drawing/2014/main" id="{B9392372-1C9E-E3D2-E621-2F7558FDD9BA}"/>
                </a:ext>
              </a:extLst>
            </p:cNvPr>
            <p:cNvSpPr/>
            <p:nvPr/>
          </p:nvSpPr>
          <p:spPr>
            <a:xfrm>
              <a:off x="0" y="0"/>
              <a:ext cx="1700784" cy="1700784"/>
            </a:xfrm>
            <a:custGeom>
              <a:avLst/>
              <a:gdLst/>
              <a:ahLst/>
              <a:cxnLst/>
              <a:rect l="l" t="t" r="r" b="b"/>
              <a:pathLst>
                <a:path w="1700784" h="1700784">
                  <a:moveTo>
                    <a:pt x="0" y="0"/>
                  </a:moveTo>
                  <a:lnTo>
                    <a:pt x="1700784" y="0"/>
                  </a:lnTo>
                  <a:lnTo>
                    <a:pt x="1700784" y="1700784"/>
                  </a:lnTo>
                  <a:lnTo>
                    <a:pt x="0" y="1700784"/>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grpSp>
        <p:nvGrpSpPr>
          <p:cNvPr id="30" name="Group 29">
            <a:extLst>
              <a:ext uri="{FF2B5EF4-FFF2-40B4-BE49-F238E27FC236}">
                <a16:creationId xmlns:a16="http://schemas.microsoft.com/office/drawing/2014/main" id="{FBFAEFF1-BC3B-34CC-E732-91B428AC3561}"/>
              </a:ext>
            </a:extLst>
          </p:cNvPr>
          <p:cNvGrpSpPr>
            <a:grpSpLocks noChangeAspect="1"/>
          </p:cNvGrpSpPr>
          <p:nvPr/>
        </p:nvGrpSpPr>
        <p:grpSpPr>
          <a:xfrm>
            <a:off x="5081017" y="3035419"/>
            <a:ext cx="852800" cy="852800"/>
            <a:chOff x="0" y="0"/>
            <a:chExt cx="1700784" cy="1700784"/>
          </a:xfrm>
        </p:grpSpPr>
        <p:sp>
          <p:nvSpPr>
            <p:cNvPr id="31" name="Freeform 21">
              <a:extLst>
                <a:ext uri="{FF2B5EF4-FFF2-40B4-BE49-F238E27FC236}">
                  <a16:creationId xmlns:a16="http://schemas.microsoft.com/office/drawing/2014/main" id="{FA652A99-E7BF-EE1F-1E37-C1582BC471EB}"/>
                </a:ext>
              </a:extLst>
            </p:cNvPr>
            <p:cNvSpPr/>
            <p:nvPr/>
          </p:nvSpPr>
          <p:spPr>
            <a:xfrm>
              <a:off x="0" y="0"/>
              <a:ext cx="1700784" cy="1700784"/>
            </a:xfrm>
            <a:custGeom>
              <a:avLst/>
              <a:gdLst/>
              <a:ahLst/>
              <a:cxnLst/>
              <a:rect l="l" t="t" r="r" b="b"/>
              <a:pathLst>
                <a:path w="1700784" h="1700784">
                  <a:moveTo>
                    <a:pt x="0" y="0"/>
                  </a:moveTo>
                  <a:lnTo>
                    <a:pt x="1700784" y="0"/>
                  </a:lnTo>
                  <a:lnTo>
                    <a:pt x="1700784" y="1700784"/>
                  </a:lnTo>
                  <a:lnTo>
                    <a:pt x="0" y="1700784"/>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endParaRPr>
            </a:p>
          </p:txBody>
        </p:sp>
      </p:grpSp>
      <p:sp>
        <p:nvSpPr>
          <p:cNvPr id="10" name="Freeform 4">
            <a:extLst>
              <a:ext uri="{FF2B5EF4-FFF2-40B4-BE49-F238E27FC236}">
                <a16:creationId xmlns:a16="http://schemas.microsoft.com/office/drawing/2014/main" id="{2ABD95F7-C010-F5B9-BF45-933BFCD4987C}"/>
              </a:ext>
            </a:extLst>
          </p:cNvPr>
          <p:cNvSpPr/>
          <p:nvPr/>
        </p:nvSpPr>
        <p:spPr>
          <a:xfrm>
            <a:off x="5081017" y="4856098"/>
            <a:ext cx="852800" cy="852800"/>
          </a:xfrm>
          <a:custGeom>
            <a:avLst/>
            <a:gdLst/>
            <a:ahLst/>
            <a:cxnLst/>
            <a:rect l="l" t="t" r="r" b="b"/>
            <a:pathLst>
              <a:path w="1037219" h="1037219">
                <a:moveTo>
                  <a:pt x="0" y="0"/>
                </a:moveTo>
                <a:lnTo>
                  <a:pt x="1037219" y="0"/>
                </a:lnTo>
                <a:lnTo>
                  <a:pt x="1037219" y="1037220"/>
                </a:lnTo>
                <a:lnTo>
                  <a:pt x="0" y="1037220"/>
                </a:lnTo>
                <a:lnTo>
                  <a:pt x="0" y="0"/>
                </a:lnTo>
                <a:close/>
              </a:path>
            </a:pathLst>
          </a:custGeom>
          <a:blipFill>
            <a:blip r:embed="rId7"/>
            <a:stretch>
              <a:fillRect/>
            </a:stretch>
          </a:blipFill>
        </p:spPr>
        <p:txBody>
          <a:bodyPr/>
          <a:lstStyle/>
          <a:p>
            <a:endParaRPr lang="en-US">
              <a:latin typeface="Arial" panose="020B0604020202020204" pitchFamily="34" charset="0"/>
            </a:endParaRPr>
          </a:p>
        </p:txBody>
      </p:sp>
      <p:sp>
        <p:nvSpPr>
          <p:cNvPr id="12" name="Freeform 14">
            <a:extLst>
              <a:ext uri="{FF2B5EF4-FFF2-40B4-BE49-F238E27FC236}">
                <a16:creationId xmlns:a16="http://schemas.microsoft.com/office/drawing/2014/main" id="{E6E02D0D-8011-7082-441F-7A87AAB41DFD}"/>
              </a:ext>
            </a:extLst>
          </p:cNvPr>
          <p:cNvSpPr/>
          <p:nvPr/>
        </p:nvSpPr>
        <p:spPr>
          <a:xfrm>
            <a:off x="5075292" y="5819179"/>
            <a:ext cx="852799" cy="852799"/>
          </a:xfrm>
          <a:custGeom>
            <a:avLst/>
            <a:gdLst/>
            <a:ahLst/>
            <a:cxnLst/>
            <a:rect l="l" t="t" r="r" b="b"/>
            <a:pathLst>
              <a:path w="1037219" h="1037219">
                <a:moveTo>
                  <a:pt x="0" y="0"/>
                </a:moveTo>
                <a:lnTo>
                  <a:pt x="1037219" y="0"/>
                </a:lnTo>
                <a:lnTo>
                  <a:pt x="1037219" y="1037219"/>
                </a:lnTo>
                <a:lnTo>
                  <a:pt x="0" y="1037219"/>
                </a:lnTo>
                <a:lnTo>
                  <a:pt x="0" y="0"/>
                </a:lnTo>
                <a:close/>
              </a:path>
            </a:pathLst>
          </a:custGeom>
          <a:blipFill>
            <a:blip r:embed="rId8"/>
            <a:stretch>
              <a:fillRect/>
            </a:stretch>
          </a:blipFill>
        </p:spPr>
        <p:txBody>
          <a:bodyPr/>
          <a:lstStyle/>
          <a:p>
            <a:endParaRPr lang="en-US">
              <a:latin typeface="Arial" panose="020B0604020202020204" pitchFamily="34" charset="0"/>
            </a:endParaRPr>
          </a:p>
        </p:txBody>
      </p:sp>
      <p:grpSp>
        <p:nvGrpSpPr>
          <p:cNvPr id="13" name="Group 12">
            <a:extLst>
              <a:ext uri="{FF2B5EF4-FFF2-40B4-BE49-F238E27FC236}">
                <a16:creationId xmlns:a16="http://schemas.microsoft.com/office/drawing/2014/main" id="{C8B0FAC6-6CD9-1E93-C848-436841EFE9D5}"/>
              </a:ext>
            </a:extLst>
          </p:cNvPr>
          <p:cNvGrpSpPr/>
          <p:nvPr/>
        </p:nvGrpSpPr>
        <p:grpSpPr>
          <a:xfrm>
            <a:off x="10181598" y="546313"/>
            <a:ext cx="1300305" cy="1217188"/>
            <a:chOff x="15106650" y="771721"/>
            <a:chExt cx="2152650" cy="2152650"/>
          </a:xfrm>
        </p:grpSpPr>
        <p:sp>
          <p:nvSpPr>
            <p:cNvPr id="14" name="Freeform 19">
              <a:extLst>
                <a:ext uri="{FF2B5EF4-FFF2-40B4-BE49-F238E27FC236}">
                  <a16:creationId xmlns:a16="http://schemas.microsoft.com/office/drawing/2014/main" id="{6F498016-165E-1F05-30A9-C7D86E1D94CA}"/>
                </a:ext>
              </a:extLst>
            </p:cNvPr>
            <p:cNvSpPr/>
            <p:nvPr/>
          </p:nvSpPr>
          <p:spPr>
            <a:xfrm>
              <a:off x="15106650" y="771721"/>
              <a:ext cx="2152650" cy="2152650"/>
            </a:xfrm>
            <a:custGeom>
              <a:avLst/>
              <a:gdLst/>
              <a:ahLst/>
              <a:cxnLst/>
              <a:rect l="l" t="t" r="r" b="b"/>
              <a:pathLst>
                <a:path w="2870200" h="2870200">
                  <a:moveTo>
                    <a:pt x="0" y="1435100"/>
                  </a:moveTo>
                  <a:cubicBezTo>
                    <a:pt x="0" y="642493"/>
                    <a:pt x="642493" y="0"/>
                    <a:pt x="1435100" y="0"/>
                  </a:cubicBezTo>
                  <a:cubicBezTo>
                    <a:pt x="2227707" y="0"/>
                    <a:pt x="2870200" y="642493"/>
                    <a:pt x="2870200" y="1435100"/>
                  </a:cubicBezTo>
                  <a:cubicBezTo>
                    <a:pt x="2870200" y="2227707"/>
                    <a:pt x="2227707" y="2870200"/>
                    <a:pt x="1435100" y="2870200"/>
                  </a:cubicBezTo>
                  <a:cubicBezTo>
                    <a:pt x="642493" y="2870200"/>
                    <a:pt x="0" y="2227707"/>
                    <a:pt x="0" y="1435100"/>
                  </a:cubicBezTo>
                  <a:close/>
                </a:path>
              </a:pathLst>
            </a:custGeom>
            <a:solidFill>
              <a:srgbClr val="FFFFFF"/>
            </a:solidFill>
            <a:ln w="57150">
              <a:solidFill>
                <a:srgbClr val="7030A0"/>
              </a:solidFill>
            </a:ln>
          </p:spPr>
          <p:txBody>
            <a:bodyPr/>
            <a:lstStyle/>
            <a:p>
              <a:endParaRPr lang="en-US">
                <a:latin typeface="Arial" panose="020B0604020202020204" pitchFamily="34" charset="0"/>
              </a:endParaRPr>
            </a:p>
          </p:txBody>
        </p:sp>
        <p:pic>
          <p:nvPicPr>
            <p:cNvPr id="15" name="Picture 14" descr="A purple and black logo&#10;&#10;AI-generated content may be incorrect.">
              <a:extLst>
                <a:ext uri="{FF2B5EF4-FFF2-40B4-BE49-F238E27FC236}">
                  <a16:creationId xmlns:a16="http://schemas.microsoft.com/office/drawing/2014/main" id="{1DA7A421-0747-E03A-1A6C-A25A4AE9FA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83563" y="969724"/>
              <a:ext cx="1844543" cy="1844543"/>
            </a:xfrm>
            <a:prstGeom prst="rect">
              <a:avLst/>
            </a:prstGeom>
          </p:spPr>
        </p:pic>
      </p:grpSp>
    </p:spTree>
    <p:extLst>
      <p:ext uri="{BB962C8B-B14F-4D97-AF65-F5344CB8AC3E}">
        <p14:creationId xmlns:p14="http://schemas.microsoft.com/office/powerpoint/2010/main" val="168075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41e469-7c00-4d93-82e6-df9c80e9afbd" xsi:nil="true"/>
    <lcf76f155ced4ddcb4097134ff3c332f xmlns="2f683d16-c3c4-4c38-9eb0-a446372c96fb">
      <Terms xmlns="http://schemas.microsoft.com/office/infopath/2007/PartnerControls"/>
    </lcf76f155ced4ddcb4097134ff3c332f>
    <SharedWithUsers xmlns="d741e469-7c00-4d93-82e6-df9c80e9afbd">
      <UserInfo>
        <DisplayName>Daveler, Jane</DisplayName>
        <AccountId>17</AccountId>
        <AccountType/>
      </UserInfo>
      <UserInfo>
        <DisplayName>McAdams, Tim</DisplayName>
        <AccountId>44</AccountId>
        <AccountType/>
      </UserInfo>
      <UserInfo>
        <DisplayName>Buonincontri, Monica</DisplayName>
        <AccountId>21</AccountId>
        <AccountType/>
      </UserInfo>
      <UserInfo>
        <DisplayName>Hadden, Janet</DisplayName>
        <AccountId>23</AccountId>
        <AccountType/>
      </UserInfo>
      <UserInfo>
        <DisplayName>Laubach, Heidi</DisplayName>
        <AccountId>14</AccountId>
        <AccountType/>
      </UserInfo>
      <UserInfo>
        <DisplayName>Cato, Laurie</DisplayName>
        <AccountId>42</AccountId>
        <AccountType/>
      </UserInfo>
      <UserInfo>
        <DisplayName>Hansen, Heath</DisplayName>
        <AccountId>15</AccountId>
        <AccountType/>
      </UserInfo>
      <UserInfo>
        <DisplayName>Johns, Devin</DisplayName>
        <AccountId>173</AccountId>
        <AccountType/>
      </UserInfo>
      <UserInfo>
        <DisplayName>Lynch, Bobby</DisplayName>
        <AccountId>72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F34C560E6E8948996B5F8573D4EA99" ma:contentTypeVersion="24" ma:contentTypeDescription="Create a new document." ma:contentTypeScope="" ma:versionID="17324cb0da105c2cac39d466baa04d96">
  <xsd:schema xmlns:xsd="http://www.w3.org/2001/XMLSchema" xmlns:xs="http://www.w3.org/2001/XMLSchema" xmlns:p="http://schemas.microsoft.com/office/2006/metadata/properties" xmlns:ns1="http://schemas.microsoft.com/sharepoint/v3" xmlns:ns2="2f683d16-c3c4-4c38-9eb0-a446372c96fb" xmlns:ns3="d741e469-7c00-4d93-82e6-df9c80e9afbd" targetNamespace="http://schemas.microsoft.com/office/2006/metadata/properties" ma:root="true" ma:fieldsID="c6ed50d55143260a862ff0b392d3ba77" ns1:_="" ns2:_="" ns3:_="">
    <xsd:import namespace="http://schemas.microsoft.com/sharepoint/v3"/>
    <xsd:import namespace="2f683d16-c3c4-4c38-9eb0-a446372c96fb"/>
    <xsd:import namespace="d741e469-7c00-4d93-82e6-df9c80e9af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3:TaxCatchAll"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83d16-c3c4-4c38-9eb0-a446372c96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a8ffd74-8f98-4f21-a068-12b02cbbb6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41e469-7c00-4d93-82e6-df9c80e9af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a057be7-8d71-4e0f-92f8-7ece5d10af61}" ma:internalName="TaxCatchAll" ma:showField="CatchAllData" ma:web="d741e469-7c00-4d93-82e6-df9c80e9af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163891-285C-45D7-A33C-9E61F64E900D}">
  <ds:schemaRef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schemas.microsoft.com/sharepoint/v3"/>
    <ds:schemaRef ds:uri="fef82fca-5920-4b4e-984f-19aef8280993"/>
    <ds:schemaRef ds:uri="383da2a6-2239-4808-8818-3787638635cf"/>
    <ds:schemaRef ds:uri="http://schemas.microsoft.com/office/2006/metadata/properties"/>
    <ds:schemaRef ds:uri="d741e469-7c00-4d93-82e6-df9c80e9afbd"/>
    <ds:schemaRef ds:uri="2f683d16-c3c4-4c38-9eb0-a446372c96fb"/>
  </ds:schemaRefs>
</ds:datastoreItem>
</file>

<file path=customXml/itemProps2.xml><?xml version="1.0" encoding="utf-8"?>
<ds:datastoreItem xmlns:ds="http://schemas.openxmlformats.org/officeDocument/2006/customXml" ds:itemID="{74838237-3368-4B26-A49E-91613C6F9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683d16-c3c4-4c38-9eb0-a446372c96fb"/>
    <ds:schemaRef ds:uri="d741e469-7c00-4d93-82e6-df9c80e9a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825E4-6081-4D57-8BB1-6AC356D38CC9}">
  <ds:schemaRefs>
    <ds:schemaRef ds:uri="http://schemas.microsoft.com/sharepoint/v3/contenttype/forms"/>
  </ds:schemaRefs>
</ds:datastoreItem>
</file>

<file path=docMetadata/LabelInfo.xml><?xml version="1.0" encoding="utf-8"?>
<clbl:labelList xmlns:clbl="http://schemas.microsoft.com/office/2020/mipLabelMetadata">
  <clbl:label id="{10dc8588-04eb-400d-a58d-c809158f1b74}" enabled="1" method="Standard" siteId="{d5c2f055-da56-4eb4-a656-8e01d9ed9ab5}" removed="0"/>
</clbl:labelList>
</file>

<file path=docProps/app.xml><?xml version="1.0" encoding="utf-8"?>
<Properties xmlns="http://schemas.openxmlformats.org/officeDocument/2006/extended-properties" xmlns:vt="http://schemas.openxmlformats.org/officeDocument/2006/docPropsVTypes">
  <TotalTime>3147</TotalTime>
  <Words>2135</Words>
  <Application>Microsoft Office PowerPoint</Application>
  <PresentationFormat>Widescreen</PresentationFormat>
  <Paragraphs>429</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Montserrat</vt:lpstr>
      <vt:lpstr>Montserrat Medium</vt:lpstr>
      <vt:lpstr>Office Theme</vt:lpstr>
      <vt:lpstr>1_Office Theme</vt:lpstr>
      <vt:lpstr>2_Office Theme</vt:lpstr>
      <vt:lpstr>Presbyterian Senior Living 2026 Healthcare Benefits </vt:lpstr>
      <vt:lpstr>Why Is Open Enrollment Important?</vt:lpstr>
      <vt:lpstr>Three Medical Plan Options</vt:lpstr>
      <vt:lpstr>PowerPoint Presentation</vt:lpstr>
      <vt:lpstr>Comprehensive Preventive Care​</vt:lpstr>
      <vt:lpstr>PowerPoint Presentation</vt:lpstr>
      <vt:lpstr>PowerPoint Presentation</vt:lpstr>
      <vt:lpstr>PowerPoint Presentation</vt:lpstr>
      <vt:lpstr>Health Savings Account (HSA)</vt:lpstr>
      <vt:lpstr>PowerPoint Presentation</vt:lpstr>
      <vt:lpstr>PowerPoint Presentation</vt:lpstr>
      <vt:lpstr>Prescription Drug Benefits – 30-Day Retail​</vt:lpstr>
      <vt:lpstr>PowerPoint Presentation</vt:lpstr>
      <vt:lpstr>Potential Out-of-Pocket Costs: Mia’s Simple Fracture</vt:lpstr>
      <vt:lpstr>Potential Out-of-Pocket Costs: Managing Joe’s Type 2 Diabetes</vt:lpstr>
      <vt:lpstr>Potential Out-of-Pocket Costs: Peg Is Having a Baby</vt:lpstr>
      <vt:lpstr>Which Medical Option Is Right for Me? ​</vt:lpstr>
      <vt:lpstr>PowerPoint Presentation</vt:lpstr>
      <vt:lpstr>PowerPoint Presentation</vt:lpstr>
      <vt:lpstr>Locating Network Providers </vt:lpstr>
      <vt:lpstr>PowerPoint Presentation</vt:lpstr>
      <vt:lpstr>Call to Health</vt:lpstr>
      <vt:lpstr>How Call to Health Works </vt:lpstr>
      <vt:lpstr>Mental Well-Being Benefits</vt:lpstr>
      <vt:lpstr>PowerPoint Presentation</vt:lpstr>
      <vt:lpstr>PowerPoint Presentation</vt:lpstr>
      <vt:lpstr>PowerPoint Presentation</vt:lpstr>
      <vt:lpstr>PowerPoint Presentation</vt:lpstr>
      <vt:lpstr>Assistance Program of the Board of Pensions​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BPI_Church-Consultant_1280x720</dc:title>
  <dc:creator>Simmons, Aki Marqua</dc:creator>
  <cp:lastModifiedBy>Ruoff, Andreas</cp:lastModifiedBy>
  <cp:revision>16</cp:revision>
  <cp:lastPrinted>2025-08-28T19:24:07Z</cp:lastPrinted>
  <dcterms:created xsi:type="dcterms:W3CDTF">2006-08-16T00:00:00Z</dcterms:created>
  <dcterms:modified xsi:type="dcterms:W3CDTF">2025-10-02T13:00:59Z</dcterms:modified>
  <dc:identifier>DAF9WIu5CiQ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0x0101005EF34C560E6E8948996B5F8573D4EA99</vt:lpwstr>
  </property>
  <property fmtid="{D5CDD505-2E9C-101B-9397-08002B2CF9AE}" pid="3" name="MediaServiceImageTags">
    <vt:lpwstr/>
  </property>
</Properties>
</file>